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8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261" r:id="rId62"/>
    <p:sldId id="262" r:id="rId63"/>
    <p:sldId id="263" r:id="rId64"/>
    <p:sldId id="25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4D36-BF63-4E52-8F49-736C506EB054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8E4B-C886-46A0-8509-ADA43800A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 descr="Narrow vertica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 descr="Narrow vertica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 descr="Narrow vertica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 descr="Narrow vertica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568325"/>
            <a:ext cx="4583112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 descr="Narrow vertica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467428"/>
            <a:ext cx="850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ANTIBODIES</a:t>
            </a:r>
            <a:endParaRPr lang="en-US" sz="44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MICROBIOLOGY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393371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79388" y="0"/>
            <a:ext cx="84439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Ab molecules contain 4 peptide chains</a:t>
            </a:r>
            <a:endParaRPr lang="en-US" altLang="zh-TW" sz="2000" b="1">
              <a:solidFill>
                <a:srgbClr val="CC3300"/>
              </a:solidFill>
            </a:endParaRPr>
          </a:p>
          <a:p>
            <a:pPr eaLnBrk="1" hangingPunct="1"/>
            <a:r>
              <a:rPr lang="en-US" altLang="zh-TW" sz="3200">
                <a:solidFill>
                  <a:srgbClr val="CC3300"/>
                </a:solidFill>
              </a:rPr>
              <a:t>   </a:t>
            </a:r>
            <a:r>
              <a:rPr lang="en-US" altLang="zh-TW" sz="3200">
                <a:solidFill>
                  <a:srgbClr val="003399"/>
                </a:solidFill>
              </a:rPr>
              <a:t>- A dimer of heterodimers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2071688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000" b="1"/>
              <a:t>V</a:t>
            </a:r>
            <a:r>
              <a:rPr lang="en-US" altLang="zh-TW" sz="2000"/>
              <a:t>: variable</a:t>
            </a:r>
          </a:p>
          <a:p>
            <a:pPr eaLnBrk="1" hangingPunct="1"/>
            <a:r>
              <a:rPr lang="en-US" altLang="zh-TW" sz="2000" b="1"/>
              <a:t>C</a:t>
            </a:r>
            <a:r>
              <a:rPr lang="en-US" altLang="zh-TW" sz="2000"/>
              <a:t>: constant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42875" y="3429000"/>
            <a:ext cx="114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000" b="1">
                <a:latin typeface="Symbol" pitchFamily="18" charset="2"/>
              </a:rPr>
              <a:t>m </a:t>
            </a:r>
            <a:r>
              <a:rPr lang="en-US" altLang="zh-TW" sz="2000" b="1"/>
              <a:t>: IgM</a:t>
            </a:r>
            <a:endParaRPr lang="en-US" altLang="zh-TW" sz="2000" b="1">
              <a:latin typeface="Symbol" pitchFamily="18" charset="2"/>
            </a:endParaRPr>
          </a:p>
          <a:p>
            <a:pPr eaLnBrk="1" hangingPunct="1"/>
            <a:r>
              <a:rPr lang="en-US" altLang="zh-TW" sz="2000" b="1">
                <a:latin typeface="Symbol" pitchFamily="18" charset="2"/>
              </a:rPr>
              <a:t>g</a:t>
            </a:r>
            <a:r>
              <a:rPr lang="en-US" altLang="zh-TW" sz="2000" b="1"/>
              <a:t> :IgG</a:t>
            </a:r>
            <a:endParaRPr lang="en-US" altLang="zh-TW" sz="2000" b="1">
              <a:latin typeface="Symbol" pitchFamily="18" charset="2"/>
            </a:endParaRPr>
          </a:p>
          <a:p>
            <a:pPr eaLnBrk="1" hangingPunct="1"/>
            <a:r>
              <a:rPr lang="en-US" altLang="zh-TW" sz="2000" b="1">
                <a:latin typeface="Symbol" pitchFamily="18" charset="2"/>
              </a:rPr>
              <a:t>a</a:t>
            </a:r>
            <a:r>
              <a:rPr lang="en-US" altLang="zh-TW" sz="2000" b="1"/>
              <a:t> :IgA</a:t>
            </a:r>
            <a:endParaRPr lang="en-US" altLang="zh-TW" sz="2000" b="1">
              <a:latin typeface="Symbol" pitchFamily="18" charset="2"/>
            </a:endParaRPr>
          </a:p>
          <a:p>
            <a:pPr eaLnBrk="1" hangingPunct="1"/>
            <a:r>
              <a:rPr lang="en-US" altLang="zh-TW" sz="2000" b="1">
                <a:latin typeface="Symbol" pitchFamily="18" charset="2"/>
              </a:rPr>
              <a:t>d</a:t>
            </a:r>
            <a:r>
              <a:rPr lang="en-US" altLang="zh-TW" sz="2000" b="1"/>
              <a:t> : IgD</a:t>
            </a:r>
            <a:endParaRPr lang="en-US" altLang="zh-TW" sz="2000" b="1">
              <a:latin typeface="Symbol" pitchFamily="18" charset="2"/>
            </a:endParaRPr>
          </a:p>
          <a:p>
            <a:pPr eaLnBrk="1" hangingPunct="1"/>
            <a:r>
              <a:rPr lang="en-US" altLang="zh-TW" sz="2000" b="1">
                <a:latin typeface="Symbol" pitchFamily="18" charset="2"/>
              </a:rPr>
              <a:t>e</a:t>
            </a:r>
            <a:r>
              <a:rPr lang="en-US" altLang="zh-TW" sz="2000" b="1"/>
              <a:t> : IgE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85750" y="5192713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FF0000"/>
                </a:solidFill>
              </a:rPr>
              <a:t>(L)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5" r="45"/>
          <a:stretch>
            <a:fillRect/>
          </a:stretch>
        </p:blipFill>
        <p:spPr>
          <a:xfrm>
            <a:off x="2085975" y="1643063"/>
            <a:ext cx="7058025" cy="482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0" y="292893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800" b="1">
                <a:solidFill>
                  <a:srgbClr val="FF0000"/>
                </a:solidFill>
              </a:rPr>
              <a:t>(</a:t>
            </a:r>
            <a:r>
              <a:rPr lang="en-US" altLang="zh-TW" sz="1800" b="1">
                <a:solidFill>
                  <a:srgbClr val="FF0000"/>
                </a:solidFill>
              </a:rPr>
              <a:t>H)</a:t>
            </a:r>
            <a:r>
              <a:rPr lang="en-US" altLang="zh-TW">
                <a:solidFill>
                  <a:srgbClr val="6699FF"/>
                </a:solidFill>
              </a:rPr>
              <a:t> 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14313" y="5643563"/>
            <a:ext cx="1214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b="1"/>
              <a:t>k: Kappa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 b="1"/>
              <a:t>l: Lambda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6575" y="1593850"/>
            <a:ext cx="8067675" cy="4827588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4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28800" y="381000"/>
            <a:ext cx="6226175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4400" kern="0">
                <a:solidFill>
                  <a:srgbClr val="660033"/>
                </a:solidFill>
                <a:latin typeface="Tahoma" pitchFamily="34" charset="0"/>
                <a:ea typeface="+mj-ea"/>
                <a:cs typeface="+mj-cs"/>
              </a:rPr>
              <a:t>Antibody Molecule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1671638"/>
            <a:ext cx="5892800" cy="457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60563" y="1566863"/>
            <a:ext cx="4818062" cy="2182812"/>
            <a:chOff x="1559" y="1238"/>
            <a:chExt cx="3035" cy="1375"/>
          </a:xfrm>
        </p:grpSpPr>
        <p:sp>
          <p:nvSpPr>
            <p:cNvPr id="10257" name="Text Box 6"/>
            <p:cNvSpPr txBox="1">
              <a:spLocks noChangeArrowheads="1"/>
            </p:cNvSpPr>
            <p:nvPr/>
          </p:nvSpPr>
          <p:spPr bwMode="auto">
            <a:xfrm>
              <a:off x="1847" y="1238"/>
              <a:ext cx="2593" cy="33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en-US" sz="3400">
                  <a:solidFill>
                    <a:srgbClr val="000000"/>
                  </a:solidFill>
                </a:rPr>
                <a:t>antigen binding sites</a:t>
              </a:r>
            </a:p>
          </p:txBody>
        </p:sp>
        <p:sp>
          <p:nvSpPr>
            <p:cNvPr id="10258" name="Oval 7"/>
            <p:cNvSpPr>
              <a:spLocks noChangeArrowheads="1"/>
            </p:cNvSpPr>
            <p:nvPr/>
          </p:nvSpPr>
          <p:spPr bwMode="auto">
            <a:xfrm>
              <a:off x="1559" y="1707"/>
              <a:ext cx="923" cy="906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IN" altLang="en-US"/>
            </a:p>
          </p:txBody>
        </p:sp>
        <p:sp>
          <p:nvSpPr>
            <p:cNvPr id="10259" name="Oval 8"/>
            <p:cNvSpPr>
              <a:spLocks noChangeArrowheads="1"/>
            </p:cNvSpPr>
            <p:nvPr/>
          </p:nvSpPr>
          <p:spPr bwMode="auto">
            <a:xfrm>
              <a:off x="3671" y="1707"/>
              <a:ext cx="923" cy="906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IN" altLang="en-US"/>
            </a:p>
          </p:txBody>
        </p:sp>
        <p:sp>
          <p:nvSpPr>
            <p:cNvPr id="10260" name="Line 9"/>
            <p:cNvSpPr>
              <a:spLocks noChangeShapeType="1"/>
            </p:cNvSpPr>
            <p:nvPr/>
          </p:nvSpPr>
          <p:spPr bwMode="auto">
            <a:xfrm flipH="1">
              <a:off x="2392" y="1526"/>
              <a:ext cx="702" cy="36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0"/>
            <p:cNvSpPr>
              <a:spLocks noChangeShapeType="1"/>
            </p:cNvSpPr>
            <p:nvPr/>
          </p:nvSpPr>
          <p:spPr bwMode="auto">
            <a:xfrm>
              <a:off x="3084" y="1524"/>
              <a:ext cx="726" cy="32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46850" y="2400300"/>
            <a:ext cx="1598613" cy="2251075"/>
            <a:chOff x="4448" y="1763"/>
            <a:chExt cx="1007" cy="1418"/>
          </a:xfrm>
        </p:grpSpPr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4448" y="2797"/>
              <a:ext cx="1007" cy="3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400">
                  <a:solidFill>
                    <a:srgbClr val="000000"/>
                  </a:solidFill>
                </a:rPr>
                <a:t>antigen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 flipH="1" flipV="1">
              <a:off x="4571" y="1763"/>
              <a:ext cx="359" cy="10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69950" y="3863975"/>
            <a:ext cx="4679950" cy="1946275"/>
            <a:chOff x="872" y="2685"/>
            <a:chExt cx="2948" cy="1226"/>
          </a:xfrm>
        </p:grpSpPr>
        <p:sp>
          <p:nvSpPr>
            <p:cNvPr id="10252" name="Text Box 15"/>
            <p:cNvSpPr txBox="1">
              <a:spLocks noChangeArrowheads="1"/>
            </p:cNvSpPr>
            <p:nvPr/>
          </p:nvSpPr>
          <p:spPr bwMode="auto">
            <a:xfrm>
              <a:off x="872" y="3573"/>
              <a:ext cx="1475" cy="33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en-US" sz="3400">
                  <a:solidFill>
                    <a:srgbClr val="000000"/>
                  </a:solidFill>
                </a:rPr>
                <a:t>light chains</a:t>
              </a:r>
            </a:p>
          </p:txBody>
        </p:sp>
        <p:sp>
          <p:nvSpPr>
            <p:cNvPr id="10253" name="Line 16"/>
            <p:cNvSpPr>
              <a:spLocks noChangeShapeType="1"/>
            </p:cNvSpPr>
            <p:nvPr/>
          </p:nvSpPr>
          <p:spPr bwMode="auto">
            <a:xfrm flipV="1">
              <a:off x="1559" y="2685"/>
              <a:ext cx="669" cy="87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7"/>
            <p:cNvSpPr>
              <a:spLocks noChangeShapeType="1"/>
            </p:cNvSpPr>
            <p:nvPr/>
          </p:nvSpPr>
          <p:spPr bwMode="auto">
            <a:xfrm flipV="1">
              <a:off x="1559" y="2792"/>
              <a:ext cx="2261" cy="77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057650" y="4914900"/>
            <a:ext cx="3932238" cy="942975"/>
            <a:chOff x="2880" y="3347"/>
            <a:chExt cx="2477" cy="594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3655" y="3603"/>
              <a:ext cx="1702" cy="33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en-US" sz="3400">
                  <a:solidFill>
                    <a:srgbClr val="000000"/>
                  </a:solidFill>
                </a:rPr>
                <a:t>heavy chains</a:t>
              </a:r>
            </a:p>
          </p:txBody>
        </p:sp>
        <p:sp>
          <p:nvSpPr>
            <p:cNvPr id="10250" name="Line 20"/>
            <p:cNvSpPr>
              <a:spLocks noChangeShapeType="1"/>
            </p:cNvSpPr>
            <p:nvPr/>
          </p:nvSpPr>
          <p:spPr bwMode="auto">
            <a:xfrm flipH="1" flipV="1">
              <a:off x="2880" y="3730"/>
              <a:ext cx="802" cy="4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21"/>
            <p:cNvSpPr>
              <a:spLocks noChangeShapeType="1"/>
            </p:cNvSpPr>
            <p:nvPr/>
          </p:nvSpPr>
          <p:spPr bwMode="auto">
            <a:xfrm flipH="1" flipV="1">
              <a:off x="3290" y="3347"/>
              <a:ext cx="392" cy="43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86038" y="2366963"/>
            <a:ext cx="1647825" cy="9096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4233863" y="3276600"/>
            <a:ext cx="3152775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801938" y="1831975"/>
            <a:ext cx="1471612" cy="8842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586038" y="4021138"/>
            <a:ext cx="1624012" cy="1025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165600" y="4038600"/>
            <a:ext cx="32210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738438" y="4625975"/>
            <a:ext cx="1471612" cy="941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843463" y="2819400"/>
            <a:ext cx="2600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defTabSz="1027113" eaLnBrk="1" hangingPunct="1"/>
            <a:r>
              <a:rPr lang="en-US" altLang="en-US" sz="3100"/>
              <a:t>CH2         CH3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837113" y="4124325"/>
            <a:ext cx="2600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defTabSz="1027113" eaLnBrk="1" hangingPunct="1"/>
            <a:r>
              <a:rPr lang="en-US" altLang="en-US" sz="3100"/>
              <a:t>CH2         CH3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755900" y="1828800"/>
            <a:ext cx="698500" cy="374650"/>
          </a:xfrm>
          <a:prstGeom prst="line">
            <a:avLst/>
          </a:prstGeom>
          <a:noFill/>
          <a:ln w="1746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586038" y="2309813"/>
            <a:ext cx="609600" cy="427037"/>
          </a:xfrm>
          <a:prstGeom prst="line">
            <a:avLst/>
          </a:prstGeom>
          <a:noFill/>
          <a:ln w="1746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rot="6904612">
            <a:off x="2510631" y="4685507"/>
            <a:ext cx="684213" cy="381000"/>
          </a:xfrm>
          <a:prstGeom prst="line">
            <a:avLst/>
          </a:prstGeom>
          <a:noFill/>
          <a:ln w="1746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rot="6891893">
            <a:off x="2675732" y="5198269"/>
            <a:ext cx="684212" cy="381000"/>
          </a:xfrm>
          <a:prstGeom prst="line">
            <a:avLst/>
          </a:prstGeom>
          <a:noFill/>
          <a:ln w="1746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912813" y="427038"/>
            <a:ext cx="7229475" cy="13604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algn="ctr" defTabSz="1027113" eaLnBrk="1" hangingPunct="1">
              <a:spcBef>
                <a:spcPct val="50000"/>
              </a:spcBef>
            </a:pPr>
            <a:r>
              <a:rPr lang="en-US" altLang="en-US" sz="3600"/>
              <a:t>IgG has a Valence of 2</a:t>
            </a:r>
            <a:r>
              <a:rPr lang="en-US" altLang="en-US" sz="2700"/>
              <a:t>    </a:t>
            </a:r>
          </a:p>
          <a:p>
            <a:pPr algn="ctr" defTabSz="1027113" eaLnBrk="1" hangingPunct="1">
              <a:spcBef>
                <a:spcPct val="50000"/>
              </a:spcBef>
            </a:pPr>
            <a:r>
              <a:rPr lang="en-US" altLang="en-US" sz="2700">
                <a:solidFill>
                  <a:schemeClr val="tx2"/>
                </a:solidFill>
              </a:rPr>
              <a:t>TWO  </a:t>
            </a:r>
            <a:r>
              <a:rPr lang="en-US" altLang="en-US" sz="3100">
                <a:solidFill>
                  <a:schemeClr val="tx2"/>
                </a:solidFill>
              </a:rPr>
              <a:t>Identical</a:t>
            </a:r>
            <a:r>
              <a:rPr lang="en-US" altLang="en-US" sz="2700">
                <a:solidFill>
                  <a:schemeClr val="tx2"/>
                </a:solidFill>
              </a:rPr>
              <a:t>  ANTIGEN  BINDING  SITES</a:t>
            </a:r>
            <a:endParaRPr lang="en-US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2608263" y="2438400"/>
            <a:ext cx="1625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4165600" y="3352800"/>
            <a:ext cx="32210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801938" y="1831975"/>
            <a:ext cx="1471612" cy="8842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586038" y="4021138"/>
            <a:ext cx="1624012" cy="1025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165600" y="4038600"/>
            <a:ext cx="32210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878138" y="4625975"/>
            <a:ext cx="1471612" cy="941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178300" y="1074738"/>
            <a:ext cx="1377950" cy="1331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algn="ctr" defTabSz="1027113" eaLnBrk="1" hangingPunct="1"/>
            <a:r>
              <a:rPr lang="en-US" altLang="en-US" sz="2000"/>
              <a:t>Movement </a:t>
            </a:r>
          </a:p>
          <a:p>
            <a:pPr algn="ctr" defTabSz="1027113" eaLnBrk="1" hangingPunct="1"/>
            <a:r>
              <a:rPr lang="en-US" altLang="en-US" sz="2000"/>
              <a:t>at the </a:t>
            </a:r>
          </a:p>
          <a:p>
            <a:pPr algn="ctr" defTabSz="1027113" eaLnBrk="1" hangingPunct="1"/>
            <a:r>
              <a:rPr lang="en-US" altLang="en-US" sz="2000"/>
              <a:t>Hinge</a:t>
            </a:r>
          </a:p>
          <a:p>
            <a:pPr algn="ctr" defTabSz="1027113" eaLnBrk="1" hangingPunct="1"/>
            <a:r>
              <a:rPr lang="en-US" altLang="en-US" sz="2000"/>
              <a:t>Region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4375150" y="2409825"/>
            <a:ext cx="45720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818063" y="2819400"/>
            <a:ext cx="2600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defTabSz="1027113" eaLnBrk="1" hangingPunct="1"/>
            <a:r>
              <a:rPr lang="en-US" altLang="en-US" sz="3100"/>
              <a:t>CH2         CH3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837113" y="4124325"/>
            <a:ext cx="2600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defTabSz="1027113" eaLnBrk="1" hangingPunct="1"/>
            <a:r>
              <a:rPr lang="en-US" altLang="en-US" sz="3100"/>
              <a:t>CH2         CH3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768975" y="1295400"/>
            <a:ext cx="1003300" cy="71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defTabSz="1027113" eaLnBrk="1" hangingPunct="1"/>
            <a:r>
              <a:rPr lang="en-US" altLang="en-US" sz="4000"/>
              <a:t>IgG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-79375" y="1882775"/>
            <a:ext cx="2320925" cy="342423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lIns="101626" tIns="49922" rIns="101626" bIns="49922">
            <a:spAutoFit/>
          </a:bodyPr>
          <a:lstStyle/>
          <a:p>
            <a:pPr algn="ctr" defTabSz="1027113" eaLnBrk="1" hangingPunct="1"/>
            <a:r>
              <a:rPr lang="en-US" altLang="en-US" sz="3600">
                <a:solidFill>
                  <a:schemeClr val="tx2"/>
                </a:solidFill>
              </a:rPr>
              <a:t>Surface </a:t>
            </a:r>
          </a:p>
          <a:p>
            <a:pPr algn="ctr" defTabSz="1027113" eaLnBrk="1" hangingPunct="1"/>
            <a:r>
              <a:rPr lang="en-US" altLang="en-US" sz="3600">
                <a:solidFill>
                  <a:schemeClr val="tx2"/>
                </a:solidFill>
              </a:rPr>
              <a:t>of an </a:t>
            </a:r>
          </a:p>
          <a:p>
            <a:pPr algn="ctr" defTabSz="1027113" eaLnBrk="1" hangingPunct="1"/>
            <a:r>
              <a:rPr lang="en-US" altLang="en-US" sz="3600">
                <a:solidFill>
                  <a:schemeClr val="tx2"/>
                </a:solidFill>
              </a:rPr>
              <a:t>Antigen</a:t>
            </a:r>
          </a:p>
          <a:p>
            <a:pPr algn="ctr" defTabSz="1027113" eaLnBrk="1" hangingPunct="1"/>
            <a:r>
              <a:rPr lang="en-US" altLang="en-US" sz="3600">
                <a:solidFill>
                  <a:schemeClr val="tx2"/>
                </a:solidFill>
              </a:rPr>
              <a:t>i.e. </a:t>
            </a:r>
          </a:p>
          <a:p>
            <a:pPr algn="ctr" defTabSz="1027113" eaLnBrk="1" hangingPunct="1"/>
            <a:r>
              <a:rPr lang="en-US" altLang="en-US" sz="3600">
                <a:solidFill>
                  <a:schemeClr val="tx2"/>
                </a:solidFill>
              </a:rPr>
              <a:t>bacterial</a:t>
            </a:r>
          </a:p>
          <a:p>
            <a:pPr algn="ctr" defTabSz="1027113" eaLnBrk="1" hangingPunct="1"/>
            <a:r>
              <a:rPr lang="en-US" altLang="en-US" sz="3600">
                <a:solidFill>
                  <a:schemeClr val="tx2"/>
                </a:solidFill>
              </a:rPr>
              <a:t>cell surface</a:t>
            </a:r>
            <a:endParaRPr lang="en-US" altLang="en-US" sz="2000"/>
          </a:p>
        </p:txBody>
      </p:sp>
      <p:sp>
        <p:nvSpPr>
          <p:cNvPr id="13326" name="Arc 14"/>
          <p:cNvSpPr>
            <a:spLocks/>
          </p:cNvSpPr>
          <p:nvPr/>
        </p:nvSpPr>
        <p:spPr bwMode="auto">
          <a:xfrm>
            <a:off x="3716338" y="3324225"/>
            <a:ext cx="185737" cy="312738"/>
          </a:xfrm>
          <a:custGeom>
            <a:avLst/>
            <a:gdLst>
              <a:gd name="T0" fmla="*/ 0 w 21600"/>
              <a:gd name="T1" fmla="*/ 2147483646 h 21599"/>
              <a:gd name="T2" fmla="*/ 2147483646 w 21600"/>
              <a:gd name="T3" fmla="*/ 0 h 21599"/>
              <a:gd name="T4" fmla="*/ 2147483646 w 21600"/>
              <a:gd name="T5" fmla="*/ 2147483646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42"/>
                  <a:pt x="9557" y="101"/>
                  <a:pt x="21413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42"/>
                  <a:pt x="9557" y="101"/>
                  <a:pt x="21413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rc 15"/>
          <p:cNvSpPr>
            <a:spLocks/>
          </p:cNvSpPr>
          <p:nvPr/>
        </p:nvSpPr>
        <p:spPr bwMode="auto">
          <a:xfrm>
            <a:off x="3736975" y="3743325"/>
            <a:ext cx="279400" cy="22701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2555875" y="1931988"/>
            <a:ext cx="482600" cy="434975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2670175" y="4926013"/>
            <a:ext cx="481013" cy="434975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-152400" y="257175"/>
            <a:ext cx="2940050" cy="6635750"/>
          </a:xfrm>
          <a:custGeom>
            <a:avLst/>
            <a:gdLst>
              <a:gd name="T0" fmla="*/ 2147483646 w 1854"/>
              <a:gd name="T1" fmla="*/ 2147483646 h 3724"/>
              <a:gd name="T2" fmla="*/ 2147483646 w 1854"/>
              <a:gd name="T3" fmla="*/ 2147483646 h 3724"/>
              <a:gd name="T4" fmla="*/ 2147483646 w 1854"/>
              <a:gd name="T5" fmla="*/ 2147483646 h 3724"/>
              <a:gd name="T6" fmla="*/ 2147483646 w 1854"/>
              <a:gd name="T7" fmla="*/ 2147483646 h 3724"/>
              <a:gd name="T8" fmla="*/ 2147483646 w 1854"/>
              <a:gd name="T9" fmla="*/ 2147483646 h 3724"/>
              <a:gd name="T10" fmla="*/ 2147483646 w 1854"/>
              <a:gd name="T11" fmla="*/ 2147483646 h 3724"/>
              <a:gd name="T12" fmla="*/ 2147483646 w 1854"/>
              <a:gd name="T13" fmla="*/ 2147483646 h 3724"/>
              <a:gd name="T14" fmla="*/ 2147483646 w 1854"/>
              <a:gd name="T15" fmla="*/ 2147483646 h 3724"/>
              <a:gd name="T16" fmla="*/ 2147483646 w 1854"/>
              <a:gd name="T17" fmla="*/ 2147483646 h 3724"/>
              <a:gd name="T18" fmla="*/ 2147483646 w 1854"/>
              <a:gd name="T19" fmla="*/ 2147483646 h 3724"/>
              <a:gd name="T20" fmla="*/ 2147483646 w 1854"/>
              <a:gd name="T21" fmla="*/ 2147483646 h 3724"/>
              <a:gd name="T22" fmla="*/ 2147483646 w 1854"/>
              <a:gd name="T23" fmla="*/ 2147483646 h 3724"/>
              <a:gd name="T24" fmla="*/ 2147483646 w 1854"/>
              <a:gd name="T25" fmla="*/ 2147483646 h 3724"/>
              <a:gd name="T26" fmla="*/ 2147483646 w 1854"/>
              <a:gd name="T27" fmla="*/ 2147483646 h 3724"/>
              <a:gd name="T28" fmla="*/ 2147483646 w 1854"/>
              <a:gd name="T29" fmla="*/ 2147483646 h 3724"/>
              <a:gd name="T30" fmla="*/ 2147483646 w 1854"/>
              <a:gd name="T31" fmla="*/ 2147483646 h 3724"/>
              <a:gd name="T32" fmla="*/ 2147483646 w 1854"/>
              <a:gd name="T33" fmla="*/ 2147483646 h 3724"/>
              <a:gd name="T34" fmla="*/ 2147483646 w 1854"/>
              <a:gd name="T35" fmla="*/ 2147483646 h 3724"/>
              <a:gd name="T36" fmla="*/ 2147483646 w 1854"/>
              <a:gd name="T37" fmla="*/ 2147483646 h 3724"/>
              <a:gd name="T38" fmla="*/ 2147483646 w 1854"/>
              <a:gd name="T39" fmla="*/ 2147483646 h 3724"/>
              <a:gd name="T40" fmla="*/ 2147483646 w 1854"/>
              <a:gd name="T41" fmla="*/ 2147483646 h 3724"/>
              <a:gd name="T42" fmla="*/ 2147483646 w 1854"/>
              <a:gd name="T43" fmla="*/ 2147483646 h 3724"/>
              <a:gd name="T44" fmla="*/ 2147483646 w 1854"/>
              <a:gd name="T45" fmla="*/ 2147483646 h 3724"/>
              <a:gd name="T46" fmla="*/ 2147483646 w 1854"/>
              <a:gd name="T47" fmla="*/ 2147483646 h 3724"/>
              <a:gd name="T48" fmla="*/ 2147483646 w 1854"/>
              <a:gd name="T49" fmla="*/ 2147483646 h 3724"/>
              <a:gd name="T50" fmla="*/ 2147483646 w 1854"/>
              <a:gd name="T51" fmla="*/ 2147483646 h 3724"/>
              <a:gd name="T52" fmla="*/ 2147483646 w 1854"/>
              <a:gd name="T53" fmla="*/ 2147483646 h 3724"/>
              <a:gd name="T54" fmla="*/ 2147483646 w 1854"/>
              <a:gd name="T55" fmla="*/ 2147483646 h 3724"/>
              <a:gd name="T56" fmla="*/ 2147483646 w 1854"/>
              <a:gd name="T57" fmla="*/ 2147483646 h 3724"/>
              <a:gd name="T58" fmla="*/ 0 w 1854"/>
              <a:gd name="T59" fmla="*/ 2147483646 h 37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54"/>
              <a:gd name="T91" fmla="*/ 0 h 3724"/>
              <a:gd name="T92" fmla="*/ 1854 w 1854"/>
              <a:gd name="T93" fmla="*/ 3724 h 37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54" h="3724">
                <a:moveTo>
                  <a:pt x="224" y="42"/>
                </a:moveTo>
                <a:cubicBezTo>
                  <a:pt x="512" y="50"/>
                  <a:pt x="661" y="0"/>
                  <a:pt x="880" y="90"/>
                </a:cubicBezTo>
                <a:cubicBezTo>
                  <a:pt x="1056" y="162"/>
                  <a:pt x="1231" y="240"/>
                  <a:pt x="1408" y="314"/>
                </a:cubicBezTo>
                <a:cubicBezTo>
                  <a:pt x="1450" y="331"/>
                  <a:pt x="1536" y="362"/>
                  <a:pt x="1536" y="362"/>
                </a:cubicBezTo>
                <a:cubicBezTo>
                  <a:pt x="1520" y="378"/>
                  <a:pt x="1486" y="387"/>
                  <a:pt x="1488" y="410"/>
                </a:cubicBezTo>
                <a:cubicBezTo>
                  <a:pt x="1496" y="526"/>
                  <a:pt x="1622" y="705"/>
                  <a:pt x="1696" y="794"/>
                </a:cubicBezTo>
                <a:cubicBezTo>
                  <a:pt x="1701" y="842"/>
                  <a:pt x="1705" y="890"/>
                  <a:pt x="1712" y="938"/>
                </a:cubicBezTo>
                <a:cubicBezTo>
                  <a:pt x="1715" y="964"/>
                  <a:pt x="1738" y="992"/>
                  <a:pt x="1728" y="1018"/>
                </a:cubicBezTo>
                <a:cubicBezTo>
                  <a:pt x="1693" y="1099"/>
                  <a:pt x="1632" y="1167"/>
                  <a:pt x="1584" y="1242"/>
                </a:cubicBezTo>
                <a:cubicBezTo>
                  <a:pt x="1595" y="1454"/>
                  <a:pt x="1620" y="1672"/>
                  <a:pt x="1568" y="1882"/>
                </a:cubicBezTo>
                <a:cubicBezTo>
                  <a:pt x="1582" y="1969"/>
                  <a:pt x="1603" y="2053"/>
                  <a:pt x="1632" y="2138"/>
                </a:cubicBezTo>
                <a:lnTo>
                  <a:pt x="1552" y="2602"/>
                </a:lnTo>
                <a:cubicBezTo>
                  <a:pt x="1552" y="2602"/>
                  <a:pt x="1552" y="2602"/>
                  <a:pt x="1552" y="2602"/>
                </a:cubicBezTo>
                <a:cubicBezTo>
                  <a:pt x="1529" y="2670"/>
                  <a:pt x="1540" y="2633"/>
                  <a:pt x="1520" y="2714"/>
                </a:cubicBezTo>
                <a:cubicBezTo>
                  <a:pt x="1627" y="2893"/>
                  <a:pt x="1582" y="2903"/>
                  <a:pt x="1760" y="2874"/>
                </a:cubicBezTo>
                <a:cubicBezTo>
                  <a:pt x="1784" y="2861"/>
                  <a:pt x="1854" y="2800"/>
                  <a:pt x="1840" y="2890"/>
                </a:cubicBezTo>
                <a:cubicBezTo>
                  <a:pt x="1836" y="2908"/>
                  <a:pt x="1815" y="2920"/>
                  <a:pt x="1808" y="2938"/>
                </a:cubicBezTo>
                <a:cubicBezTo>
                  <a:pt x="1794" y="2968"/>
                  <a:pt x="1786" y="3002"/>
                  <a:pt x="1776" y="3034"/>
                </a:cubicBezTo>
                <a:cubicBezTo>
                  <a:pt x="1770" y="3050"/>
                  <a:pt x="1760" y="3082"/>
                  <a:pt x="1760" y="3082"/>
                </a:cubicBezTo>
                <a:cubicBezTo>
                  <a:pt x="1765" y="3098"/>
                  <a:pt x="1783" y="3114"/>
                  <a:pt x="1776" y="3130"/>
                </a:cubicBezTo>
                <a:cubicBezTo>
                  <a:pt x="1697" y="3287"/>
                  <a:pt x="1672" y="3241"/>
                  <a:pt x="1520" y="3226"/>
                </a:cubicBezTo>
                <a:cubicBezTo>
                  <a:pt x="1498" y="3258"/>
                  <a:pt x="1489" y="3303"/>
                  <a:pt x="1456" y="3322"/>
                </a:cubicBezTo>
                <a:cubicBezTo>
                  <a:pt x="1398" y="3352"/>
                  <a:pt x="1325" y="3333"/>
                  <a:pt x="1264" y="3354"/>
                </a:cubicBezTo>
                <a:cubicBezTo>
                  <a:pt x="1174" y="3473"/>
                  <a:pt x="1016" y="3509"/>
                  <a:pt x="880" y="3578"/>
                </a:cubicBezTo>
                <a:cubicBezTo>
                  <a:pt x="600" y="3438"/>
                  <a:pt x="837" y="3534"/>
                  <a:pt x="592" y="3482"/>
                </a:cubicBezTo>
                <a:cubicBezTo>
                  <a:pt x="559" y="3474"/>
                  <a:pt x="496" y="3450"/>
                  <a:pt x="496" y="3450"/>
                </a:cubicBezTo>
                <a:cubicBezTo>
                  <a:pt x="368" y="3492"/>
                  <a:pt x="527" y="3450"/>
                  <a:pt x="400" y="3450"/>
                </a:cubicBezTo>
                <a:cubicBezTo>
                  <a:pt x="372" y="3450"/>
                  <a:pt x="346" y="3460"/>
                  <a:pt x="320" y="3466"/>
                </a:cubicBezTo>
                <a:cubicBezTo>
                  <a:pt x="99" y="3642"/>
                  <a:pt x="448" y="3360"/>
                  <a:pt x="64" y="3690"/>
                </a:cubicBezTo>
                <a:cubicBezTo>
                  <a:pt x="24" y="3724"/>
                  <a:pt x="32" y="3722"/>
                  <a:pt x="0" y="3722"/>
                </a:cubicBezTo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23"/>
          <p:cNvSpPr>
            <a:spLocks noChangeShapeType="1"/>
          </p:cNvSpPr>
          <p:nvPr/>
        </p:nvSpPr>
        <p:spPr bwMode="auto">
          <a:xfrm>
            <a:off x="2755900" y="1828800"/>
            <a:ext cx="698500" cy="374650"/>
          </a:xfrm>
          <a:prstGeom prst="line">
            <a:avLst/>
          </a:prstGeom>
          <a:noFill/>
          <a:ln w="1746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>
            <a:off x="2586038" y="2309813"/>
            <a:ext cx="609600" cy="427037"/>
          </a:xfrm>
          <a:prstGeom prst="line">
            <a:avLst/>
          </a:prstGeom>
          <a:noFill/>
          <a:ln w="1746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5"/>
          <p:cNvSpPr>
            <a:spLocks noChangeShapeType="1"/>
          </p:cNvSpPr>
          <p:nvPr/>
        </p:nvSpPr>
        <p:spPr bwMode="auto">
          <a:xfrm rot="6904612">
            <a:off x="2510631" y="4685507"/>
            <a:ext cx="684213" cy="381000"/>
          </a:xfrm>
          <a:prstGeom prst="line">
            <a:avLst/>
          </a:prstGeom>
          <a:noFill/>
          <a:ln w="1746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6"/>
          <p:cNvSpPr>
            <a:spLocks noChangeShapeType="1"/>
          </p:cNvSpPr>
          <p:nvPr/>
        </p:nvSpPr>
        <p:spPr bwMode="auto">
          <a:xfrm rot="6891893">
            <a:off x="2675732" y="5198269"/>
            <a:ext cx="684212" cy="381000"/>
          </a:xfrm>
          <a:prstGeom prst="line">
            <a:avLst/>
          </a:prstGeom>
          <a:noFill/>
          <a:ln w="1746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490663" y="1162050"/>
            <a:ext cx="482600" cy="434975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673225" y="1027113"/>
            <a:ext cx="609600" cy="4270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370013" y="1368425"/>
            <a:ext cx="608012" cy="4286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575050" y="2652713"/>
            <a:ext cx="2817813" cy="2651125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327650" y="3592513"/>
            <a:ext cx="1292225" cy="1539875"/>
          </a:xfrm>
          <a:prstGeom prst="lightningBol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184650" y="4705350"/>
            <a:ext cx="1143000" cy="855663"/>
          </a:xfrm>
          <a:prstGeom prst="pentagon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3043238" y="2395538"/>
            <a:ext cx="5327650" cy="3024187"/>
          </a:xfrm>
          <a:custGeom>
            <a:avLst/>
            <a:gdLst>
              <a:gd name="T0" fmla="*/ 0 w 3360"/>
              <a:gd name="T1" fmla="*/ 2147483646 h 1697"/>
              <a:gd name="T2" fmla="*/ 2147483646 w 3360"/>
              <a:gd name="T3" fmla="*/ 2147483646 h 1697"/>
              <a:gd name="T4" fmla="*/ 2147483646 w 3360"/>
              <a:gd name="T5" fmla="*/ 2147483646 h 1697"/>
              <a:gd name="T6" fmla="*/ 2147483646 w 3360"/>
              <a:gd name="T7" fmla="*/ 2147483646 h 1697"/>
              <a:gd name="T8" fmla="*/ 2147483646 w 3360"/>
              <a:gd name="T9" fmla="*/ 2147483646 h 1697"/>
              <a:gd name="T10" fmla="*/ 2147483646 w 3360"/>
              <a:gd name="T11" fmla="*/ 2147483646 h 1697"/>
              <a:gd name="T12" fmla="*/ 2147483646 w 3360"/>
              <a:gd name="T13" fmla="*/ 2147483646 h 1697"/>
              <a:gd name="T14" fmla="*/ 2147483646 w 3360"/>
              <a:gd name="T15" fmla="*/ 2147483646 h 1697"/>
              <a:gd name="T16" fmla="*/ 2147483646 w 3360"/>
              <a:gd name="T17" fmla="*/ 2147483646 h 1697"/>
              <a:gd name="T18" fmla="*/ 2147483646 w 3360"/>
              <a:gd name="T19" fmla="*/ 2147483646 h 1697"/>
              <a:gd name="T20" fmla="*/ 2147483646 w 3360"/>
              <a:gd name="T21" fmla="*/ 2147483646 h 1697"/>
              <a:gd name="T22" fmla="*/ 2147483646 w 3360"/>
              <a:gd name="T23" fmla="*/ 2147483646 h 1697"/>
              <a:gd name="T24" fmla="*/ 2147483646 w 3360"/>
              <a:gd name="T25" fmla="*/ 2147483646 h 1697"/>
              <a:gd name="T26" fmla="*/ 2147483646 w 3360"/>
              <a:gd name="T27" fmla="*/ 2147483646 h 1697"/>
              <a:gd name="T28" fmla="*/ 2147483646 w 3360"/>
              <a:gd name="T29" fmla="*/ 2147483646 h 1697"/>
              <a:gd name="T30" fmla="*/ 2147483646 w 3360"/>
              <a:gd name="T31" fmla="*/ 2147483646 h 1697"/>
              <a:gd name="T32" fmla="*/ 2147483646 w 3360"/>
              <a:gd name="T33" fmla="*/ 2147483646 h 1697"/>
              <a:gd name="T34" fmla="*/ 2147483646 w 3360"/>
              <a:gd name="T35" fmla="*/ 2147483646 h 1697"/>
              <a:gd name="T36" fmla="*/ 2147483646 w 3360"/>
              <a:gd name="T37" fmla="*/ 2147483646 h 16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60"/>
              <a:gd name="T58" fmla="*/ 0 h 1697"/>
              <a:gd name="T59" fmla="*/ 3360 w 3360"/>
              <a:gd name="T60" fmla="*/ 1697 h 16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60" h="1697">
                <a:moveTo>
                  <a:pt x="0" y="81"/>
                </a:moveTo>
                <a:cubicBezTo>
                  <a:pt x="110" y="136"/>
                  <a:pt x="227" y="181"/>
                  <a:pt x="336" y="241"/>
                </a:cubicBezTo>
                <a:cubicBezTo>
                  <a:pt x="423" y="288"/>
                  <a:pt x="478" y="328"/>
                  <a:pt x="576" y="353"/>
                </a:cubicBezTo>
                <a:cubicBezTo>
                  <a:pt x="577" y="352"/>
                  <a:pt x="744" y="356"/>
                  <a:pt x="768" y="305"/>
                </a:cubicBezTo>
                <a:cubicBezTo>
                  <a:pt x="863" y="97"/>
                  <a:pt x="741" y="147"/>
                  <a:pt x="880" y="113"/>
                </a:cubicBezTo>
                <a:cubicBezTo>
                  <a:pt x="906" y="129"/>
                  <a:pt x="936" y="140"/>
                  <a:pt x="960" y="161"/>
                </a:cubicBezTo>
                <a:cubicBezTo>
                  <a:pt x="974" y="173"/>
                  <a:pt x="972" y="211"/>
                  <a:pt x="992" y="209"/>
                </a:cubicBezTo>
                <a:cubicBezTo>
                  <a:pt x="1087" y="197"/>
                  <a:pt x="1080" y="129"/>
                  <a:pt x="1136" y="81"/>
                </a:cubicBezTo>
                <a:cubicBezTo>
                  <a:pt x="1159" y="60"/>
                  <a:pt x="1189" y="49"/>
                  <a:pt x="1216" y="33"/>
                </a:cubicBezTo>
                <a:cubicBezTo>
                  <a:pt x="1237" y="65"/>
                  <a:pt x="1258" y="97"/>
                  <a:pt x="1280" y="129"/>
                </a:cubicBezTo>
                <a:cubicBezTo>
                  <a:pt x="1290" y="145"/>
                  <a:pt x="1312" y="177"/>
                  <a:pt x="1312" y="177"/>
                </a:cubicBezTo>
                <a:cubicBezTo>
                  <a:pt x="1526" y="88"/>
                  <a:pt x="1666" y="0"/>
                  <a:pt x="1872" y="145"/>
                </a:cubicBezTo>
                <a:cubicBezTo>
                  <a:pt x="1977" y="219"/>
                  <a:pt x="2084" y="293"/>
                  <a:pt x="2176" y="385"/>
                </a:cubicBezTo>
                <a:cubicBezTo>
                  <a:pt x="2235" y="444"/>
                  <a:pt x="2320" y="593"/>
                  <a:pt x="2320" y="593"/>
                </a:cubicBezTo>
                <a:cubicBezTo>
                  <a:pt x="2330" y="641"/>
                  <a:pt x="2343" y="688"/>
                  <a:pt x="2352" y="737"/>
                </a:cubicBezTo>
                <a:cubicBezTo>
                  <a:pt x="2365" y="816"/>
                  <a:pt x="2355" y="901"/>
                  <a:pt x="2384" y="977"/>
                </a:cubicBezTo>
                <a:cubicBezTo>
                  <a:pt x="2434" y="1109"/>
                  <a:pt x="2607" y="1398"/>
                  <a:pt x="2784" y="1457"/>
                </a:cubicBezTo>
                <a:cubicBezTo>
                  <a:pt x="2925" y="1504"/>
                  <a:pt x="3051" y="1550"/>
                  <a:pt x="3184" y="1617"/>
                </a:cubicBezTo>
                <a:cubicBezTo>
                  <a:pt x="3241" y="1645"/>
                  <a:pt x="3360" y="1697"/>
                  <a:pt x="3360" y="1697"/>
                </a:cubicBezTo>
              </a:path>
            </a:pathLst>
          </a:custGeom>
          <a:noFill/>
          <a:ln w="190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413250" y="2908300"/>
            <a:ext cx="2132013" cy="1112838"/>
          </a:xfrm>
          <a:prstGeom prst="hexagon">
            <a:avLst>
              <a:gd name="adj" fmla="val 53883"/>
              <a:gd name="vf" fmla="val 115470"/>
            </a:avLst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5370" name="Freeform 11"/>
          <p:cNvSpPr>
            <a:spLocks/>
          </p:cNvSpPr>
          <p:nvPr/>
        </p:nvSpPr>
        <p:spPr bwMode="auto">
          <a:xfrm>
            <a:off x="2865438" y="3478213"/>
            <a:ext cx="4921250" cy="2738437"/>
          </a:xfrm>
          <a:custGeom>
            <a:avLst/>
            <a:gdLst>
              <a:gd name="T0" fmla="*/ 0 w 3104"/>
              <a:gd name="T1" fmla="*/ 0 h 1536"/>
              <a:gd name="T2" fmla="*/ 2147483646 w 3104"/>
              <a:gd name="T3" fmla="*/ 2147483646 h 1536"/>
              <a:gd name="T4" fmla="*/ 2147483646 w 3104"/>
              <a:gd name="T5" fmla="*/ 2147483646 h 1536"/>
              <a:gd name="T6" fmla="*/ 2147483646 w 3104"/>
              <a:gd name="T7" fmla="*/ 2147483646 h 1536"/>
              <a:gd name="T8" fmla="*/ 2147483646 w 3104"/>
              <a:gd name="T9" fmla="*/ 2147483646 h 1536"/>
              <a:gd name="T10" fmla="*/ 2147483646 w 3104"/>
              <a:gd name="T11" fmla="*/ 2147483646 h 1536"/>
              <a:gd name="T12" fmla="*/ 2147483646 w 3104"/>
              <a:gd name="T13" fmla="*/ 2147483646 h 1536"/>
              <a:gd name="T14" fmla="*/ 2147483646 w 3104"/>
              <a:gd name="T15" fmla="*/ 2147483646 h 1536"/>
              <a:gd name="T16" fmla="*/ 2147483646 w 3104"/>
              <a:gd name="T17" fmla="*/ 2147483646 h 1536"/>
              <a:gd name="T18" fmla="*/ 2147483646 w 3104"/>
              <a:gd name="T19" fmla="*/ 2147483646 h 1536"/>
              <a:gd name="T20" fmla="*/ 2147483646 w 3104"/>
              <a:gd name="T21" fmla="*/ 2147483646 h 1536"/>
              <a:gd name="T22" fmla="*/ 2147483646 w 3104"/>
              <a:gd name="T23" fmla="*/ 2147483646 h 1536"/>
              <a:gd name="T24" fmla="*/ 2147483646 w 3104"/>
              <a:gd name="T25" fmla="*/ 2147483646 h 1536"/>
              <a:gd name="T26" fmla="*/ 2147483646 w 3104"/>
              <a:gd name="T27" fmla="*/ 2147483646 h 1536"/>
              <a:gd name="T28" fmla="*/ 2147483646 w 3104"/>
              <a:gd name="T29" fmla="*/ 2147483646 h 1536"/>
              <a:gd name="T30" fmla="*/ 2147483646 w 3104"/>
              <a:gd name="T31" fmla="*/ 2147483646 h 1536"/>
              <a:gd name="T32" fmla="*/ 2147483646 w 3104"/>
              <a:gd name="T33" fmla="*/ 2147483646 h 1536"/>
              <a:gd name="T34" fmla="*/ 2147483646 w 3104"/>
              <a:gd name="T35" fmla="*/ 2147483646 h 1536"/>
              <a:gd name="T36" fmla="*/ 2147483646 w 3104"/>
              <a:gd name="T37" fmla="*/ 2147483646 h 1536"/>
              <a:gd name="T38" fmla="*/ 2147483646 w 3104"/>
              <a:gd name="T39" fmla="*/ 2147483646 h 1536"/>
              <a:gd name="T40" fmla="*/ 2147483646 w 3104"/>
              <a:gd name="T41" fmla="*/ 2147483646 h 1536"/>
              <a:gd name="T42" fmla="*/ 2147483646 w 3104"/>
              <a:gd name="T43" fmla="*/ 2147483646 h 1536"/>
              <a:gd name="T44" fmla="*/ 2147483646 w 3104"/>
              <a:gd name="T45" fmla="*/ 2147483646 h 1536"/>
              <a:gd name="T46" fmla="*/ 2147483646 w 3104"/>
              <a:gd name="T47" fmla="*/ 2147483646 h 1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104"/>
              <a:gd name="T73" fmla="*/ 0 h 1536"/>
              <a:gd name="T74" fmla="*/ 3104 w 3104"/>
              <a:gd name="T75" fmla="*/ 1536 h 1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104" h="1536">
                <a:moveTo>
                  <a:pt x="0" y="0"/>
                </a:moveTo>
                <a:cubicBezTo>
                  <a:pt x="230" y="129"/>
                  <a:pt x="248" y="188"/>
                  <a:pt x="480" y="160"/>
                </a:cubicBezTo>
                <a:cubicBezTo>
                  <a:pt x="489" y="162"/>
                  <a:pt x="605" y="168"/>
                  <a:pt x="528" y="224"/>
                </a:cubicBezTo>
                <a:cubicBezTo>
                  <a:pt x="500" y="243"/>
                  <a:pt x="432" y="256"/>
                  <a:pt x="432" y="256"/>
                </a:cubicBezTo>
                <a:cubicBezTo>
                  <a:pt x="397" y="359"/>
                  <a:pt x="416" y="252"/>
                  <a:pt x="512" y="384"/>
                </a:cubicBezTo>
                <a:cubicBezTo>
                  <a:pt x="531" y="411"/>
                  <a:pt x="533" y="448"/>
                  <a:pt x="544" y="480"/>
                </a:cubicBezTo>
                <a:cubicBezTo>
                  <a:pt x="517" y="501"/>
                  <a:pt x="467" y="510"/>
                  <a:pt x="464" y="544"/>
                </a:cubicBezTo>
                <a:cubicBezTo>
                  <a:pt x="439" y="751"/>
                  <a:pt x="733" y="1084"/>
                  <a:pt x="800" y="1168"/>
                </a:cubicBezTo>
                <a:cubicBezTo>
                  <a:pt x="824" y="1198"/>
                  <a:pt x="858" y="1225"/>
                  <a:pt x="896" y="1232"/>
                </a:cubicBezTo>
                <a:cubicBezTo>
                  <a:pt x="960" y="1242"/>
                  <a:pt x="1088" y="1264"/>
                  <a:pt x="1088" y="1264"/>
                </a:cubicBezTo>
                <a:cubicBezTo>
                  <a:pt x="1498" y="1247"/>
                  <a:pt x="1451" y="1374"/>
                  <a:pt x="1520" y="1152"/>
                </a:cubicBezTo>
                <a:cubicBezTo>
                  <a:pt x="1531" y="1114"/>
                  <a:pt x="1541" y="1077"/>
                  <a:pt x="1552" y="1040"/>
                </a:cubicBezTo>
                <a:cubicBezTo>
                  <a:pt x="1568" y="1045"/>
                  <a:pt x="1586" y="1045"/>
                  <a:pt x="1600" y="1056"/>
                </a:cubicBezTo>
                <a:cubicBezTo>
                  <a:pt x="1615" y="1068"/>
                  <a:pt x="1614" y="1096"/>
                  <a:pt x="1632" y="1104"/>
                </a:cubicBezTo>
                <a:cubicBezTo>
                  <a:pt x="1647" y="1110"/>
                  <a:pt x="1664" y="1093"/>
                  <a:pt x="1680" y="1088"/>
                </a:cubicBezTo>
                <a:cubicBezTo>
                  <a:pt x="1709" y="1049"/>
                  <a:pt x="1753" y="956"/>
                  <a:pt x="1808" y="944"/>
                </a:cubicBezTo>
                <a:cubicBezTo>
                  <a:pt x="1860" y="931"/>
                  <a:pt x="1914" y="933"/>
                  <a:pt x="1968" y="928"/>
                </a:cubicBezTo>
                <a:cubicBezTo>
                  <a:pt x="2093" y="896"/>
                  <a:pt x="1991" y="906"/>
                  <a:pt x="2176" y="992"/>
                </a:cubicBezTo>
                <a:cubicBezTo>
                  <a:pt x="2195" y="1001"/>
                  <a:pt x="2218" y="1001"/>
                  <a:pt x="2240" y="1008"/>
                </a:cubicBezTo>
                <a:cubicBezTo>
                  <a:pt x="2272" y="1017"/>
                  <a:pt x="2336" y="1040"/>
                  <a:pt x="2336" y="1040"/>
                </a:cubicBezTo>
                <a:cubicBezTo>
                  <a:pt x="2492" y="987"/>
                  <a:pt x="2286" y="1070"/>
                  <a:pt x="2400" y="976"/>
                </a:cubicBezTo>
                <a:cubicBezTo>
                  <a:pt x="2422" y="957"/>
                  <a:pt x="2453" y="954"/>
                  <a:pt x="2480" y="944"/>
                </a:cubicBezTo>
                <a:cubicBezTo>
                  <a:pt x="2569" y="1063"/>
                  <a:pt x="2716" y="1127"/>
                  <a:pt x="2800" y="1248"/>
                </a:cubicBezTo>
                <a:cubicBezTo>
                  <a:pt x="2881" y="1365"/>
                  <a:pt x="2927" y="1536"/>
                  <a:pt x="3104" y="1536"/>
                </a:cubicBezTo>
              </a:path>
            </a:pathLst>
          </a:cu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2967038" y="0"/>
            <a:ext cx="6176962" cy="1027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2700"/>
              <a:t>Non-Covalent Interactions </a:t>
            </a:r>
          </a:p>
          <a:p>
            <a:pPr defTabSz="1027113" eaLnBrk="1" hangingPunct="1">
              <a:spcBef>
                <a:spcPct val="50000"/>
              </a:spcBef>
            </a:pPr>
            <a:r>
              <a:rPr lang="en-US" altLang="en-US" sz="2200"/>
              <a:t>Ball in glove fit</a:t>
            </a:r>
            <a:endParaRPr lang="en-US" altLang="en-US" sz="2700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4071938" y="3449638"/>
            <a:ext cx="2000250" cy="935037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algn="ctr" defTabSz="1027113" eaLnBrk="1" hangingPunct="1">
              <a:spcBef>
                <a:spcPct val="50000"/>
              </a:spcBef>
            </a:pPr>
            <a:r>
              <a:rPr lang="en-US" altLang="en-US" sz="2700"/>
              <a:t>Antigenic Determinant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7837488" y="5132388"/>
            <a:ext cx="1306512" cy="855662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>
            <a:off x="7305675" y="5730875"/>
            <a:ext cx="1838325" cy="1127125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5403850" y="1711325"/>
            <a:ext cx="1444625" cy="719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</a:rPr>
              <a:t>VL</a:t>
            </a:r>
            <a:endParaRPr lang="en-US" altLang="en-US" sz="2700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3043238" y="5389563"/>
            <a:ext cx="1370012" cy="719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VH</a:t>
            </a:r>
          </a:p>
        </p:txBody>
      </p:sp>
      <p:sp>
        <p:nvSpPr>
          <p:cNvPr id="15377" name="Oval 19"/>
          <p:cNvSpPr>
            <a:spLocks noChangeArrowheads="1"/>
          </p:cNvSpPr>
          <p:nvPr/>
        </p:nvSpPr>
        <p:spPr bwMode="auto">
          <a:xfrm>
            <a:off x="1065213" y="0"/>
            <a:ext cx="1597025" cy="265271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5378" name="AutoShape 20"/>
          <p:cNvSpPr>
            <a:spLocks noChangeArrowheads="1"/>
          </p:cNvSpPr>
          <p:nvPr/>
        </p:nvSpPr>
        <p:spPr bwMode="auto">
          <a:xfrm rot="-1781273">
            <a:off x="354013" y="2052638"/>
            <a:ext cx="1717675" cy="3921125"/>
          </a:xfrm>
          <a:prstGeom prst="curvedRightArrow">
            <a:avLst>
              <a:gd name="adj1" fmla="val 40583"/>
              <a:gd name="adj2" fmla="val 81167"/>
              <a:gd name="adj3" fmla="val 3333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4649788" y="3390900"/>
            <a:ext cx="3305175" cy="2786063"/>
          </a:xfrm>
          <a:custGeom>
            <a:avLst/>
            <a:gdLst>
              <a:gd name="T0" fmla="*/ 0 w 2085"/>
              <a:gd name="T1" fmla="*/ 0 h 1563"/>
              <a:gd name="T2" fmla="*/ 2147483646 w 2085"/>
              <a:gd name="T3" fmla="*/ 2147483646 h 1563"/>
              <a:gd name="T4" fmla="*/ 2147483646 w 2085"/>
              <a:gd name="T5" fmla="*/ 2147483646 h 1563"/>
              <a:gd name="T6" fmla="*/ 2147483646 w 2085"/>
              <a:gd name="T7" fmla="*/ 2147483646 h 1563"/>
              <a:gd name="T8" fmla="*/ 2147483646 w 2085"/>
              <a:gd name="T9" fmla="*/ 2147483646 h 1563"/>
              <a:gd name="T10" fmla="*/ 2147483646 w 2085"/>
              <a:gd name="T11" fmla="*/ 2147483646 h 1563"/>
              <a:gd name="T12" fmla="*/ 2147483646 w 2085"/>
              <a:gd name="T13" fmla="*/ 2147483646 h 1563"/>
              <a:gd name="T14" fmla="*/ 2147483646 w 2085"/>
              <a:gd name="T15" fmla="*/ 2147483646 h 1563"/>
              <a:gd name="T16" fmla="*/ 2147483646 w 2085"/>
              <a:gd name="T17" fmla="*/ 2147483646 h 1563"/>
              <a:gd name="T18" fmla="*/ 2147483646 w 2085"/>
              <a:gd name="T19" fmla="*/ 2147483646 h 1563"/>
              <a:gd name="T20" fmla="*/ 2147483646 w 2085"/>
              <a:gd name="T21" fmla="*/ 2147483646 h 1563"/>
              <a:gd name="T22" fmla="*/ 2147483646 w 2085"/>
              <a:gd name="T23" fmla="*/ 2147483646 h 1563"/>
              <a:gd name="T24" fmla="*/ 2147483646 w 2085"/>
              <a:gd name="T25" fmla="*/ 2147483646 h 1563"/>
              <a:gd name="T26" fmla="*/ 2147483646 w 2085"/>
              <a:gd name="T27" fmla="*/ 2147483646 h 1563"/>
              <a:gd name="T28" fmla="*/ 2147483646 w 2085"/>
              <a:gd name="T29" fmla="*/ 2147483646 h 1563"/>
              <a:gd name="T30" fmla="*/ 2147483646 w 2085"/>
              <a:gd name="T31" fmla="*/ 2147483646 h 1563"/>
              <a:gd name="T32" fmla="*/ 2147483646 w 2085"/>
              <a:gd name="T33" fmla="*/ 2147483646 h 1563"/>
              <a:gd name="T34" fmla="*/ 2147483646 w 2085"/>
              <a:gd name="T35" fmla="*/ 2147483646 h 1563"/>
              <a:gd name="T36" fmla="*/ 2147483646 w 2085"/>
              <a:gd name="T37" fmla="*/ 2147483646 h 1563"/>
              <a:gd name="T38" fmla="*/ 2147483646 w 2085"/>
              <a:gd name="T39" fmla="*/ 2147483646 h 1563"/>
              <a:gd name="T40" fmla="*/ 2147483646 w 2085"/>
              <a:gd name="T41" fmla="*/ 2147483646 h 1563"/>
              <a:gd name="T42" fmla="*/ 2147483646 w 2085"/>
              <a:gd name="T43" fmla="*/ 2147483646 h 1563"/>
              <a:gd name="T44" fmla="*/ 2147483646 w 2085"/>
              <a:gd name="T45" fmla="*/ 2147483646 h 1563"/>
              <a:gd name="T46" fmla="*/ 2147483646 w 2085"/>
              <a:gd name="T47" fmla="*/ 2147483646 h 1563"/>
              <a:gd name="T48" fmla="*/ 2147483646 w 2085"/>
              <a:gd name="T49" fmla="*/ 2147483646 h 1563"/>
              <a:gd name="T50" fmla="*/ 2147483646 w 2085"/>
              <a:gd name="T51" fmla="*/ 2147483646 h 1563"/>
              <a:gd name="T52" fmla="*/ 2147483646 w 2085"/>
              <a:gd name="T53" fmla="*/ 2147483646 h 15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85"/>
              <a:gd name="T82" fmla="*/ 0 h 1563"/>
              <a:gd name="T83" fmla="*/ 2085 w 2085"/>
              <a:gd name="T84" fmla="*/ 1563 h 15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85" h="1563">
                <a:moveTo>
                  <a:pt x="0" y="0"/>
                </a:moveTo>
                <a:cubicBezTo>
                  <a:pt x="105" y="64"/>
                  <a:pt x="215" y="120"/>
                  <a:pt x="315" y="194"/>
                </a:cubicBezTo>
                <a:cubicBezTo>
                  <a:pt x="374" y="237"/>
                  <a:pt x="344" y="223"/>
                  <a:pt x="400" y="242"/>
                </a:cubicBezTo>
                <a:cubicBezTo>
                  <a:pt x="420" y="262"/>
                  <a:pt x="443" y="280"/>
                  <a:pt x="461" y="303"/>
                </a:cubicBezTo>
                <a:cubicBezTo>
                  <a:pt x="468" y="313"/>
                  <a:pt x="478" y="327"/>
                  <a:pt x="473" y="339"/>
                </a:cubicBezTo>
                <a:cubicBezTo>
                  <a:pt x="467" y="350"/>
                  <a:pt x="449" y="347"/>
                  <a:pt x="437" y="351"/>
                </a:cubicBezTo>
                <a:cubicBezTo>
                  <a:pt x="392" y="363"/>
                  <a:pt x="347" y="373"/>
                  <a:pt x="303" y="388"/>
                </a:cubicBezTo>
                <a:cubicBezTo>
                  <a:pt x="271" y="435"/>
                  <a:pt x="246" y="452"/>
                  <a:pt x="315" y="521"/>
                </a:cubicBezTo>
                <a:cubicBezTo>
                  <a:pt x="354" y="560"/>
                  <a:pt x="461" y="606"/>
                  <a:pt x="461" y="606"/>
                </a:cubicBezTo>
                <a:cubicBezTo>
                  <a:pt x="421" y="664"/>
                  <a:pt x="302" y="784"/>
                  <a:pt x="400" y="848"/>
                </a:cubicBezTo>
                <a:cubicBezTo>
                  <a:pt x="414" y="857"/>
                  <a:pt x="432" y="856"/>
                  <a:pt x="449" y="860"/>
                </a:cubicBezTo>
                <a:cubicBezTo>
                  <a:pt x="468" y="853"/>
                  <a:pt x="550" y="824"/>
                  <a:pt x="558" y="836"/>
                </a:cubicBezTo>
                <a:cubicBezTo>
                  <a:pt x="577" y="866"/>
                  <a:pt x="550" y="908"/>
                  <a:pt x="546" y="945"/>
                </a:cubicBezTo>
                <a:cubicBezTo>
                  <a:pt x="550" y="969"/>
                  <a:pt x="535" y="1007"/>
                  <a:pt x="558" y="1018"/>
                </a:cubicBezTo>
                <a:cubicBezTo>
                  <a:pt x="720" y="1092"/>
                  <a:pt x="657" y="940"/>
                  <a:pt x="691" y="1042"/>
                </a:cubicBezTo>
                <a:cubicBezTo>
                  <a:pt x="614" y="1067"/>
                  <a:pt x="651" y="1099"/>
                  <a:pt x="679" y="1163"/>
                </a:cubicBezTo>
                <a:cubicBezTo>
                  <a:pt x="684" y="1174"/>
                  <a:pt x="684" y="1188"/>
                  <a:pt x="691" y="1200"/>
                </a:cubicBezTo>
                <a:cubicBezTo>
                  <a:pt x="768" y="1332"/>
                  <a:pt x="848" y="1427"/>
                  <a:pt x="1006" y="1454"/>
                </a:cubicBezTo>
                <a:cubicBezTo>
                  <a:pt x="1229" y="1440"/>
                  <a:pt x="1193" y="1473"/>
                  <a:pt x="1334" y="1333"/>
                </a:cubicBezTo>
                <a:cubicBezTo>
                  <a:pt x="1365" y="1268"/>
                  <a:pt x="1410" y="1214"/>
                  <a:pt x="1443" y="1151"/>
                </a:cubicBezTo>
                <a:cubicBezTo>
                  <a:pt x="1478" y="1211"/>
                  <a:pt x="1480" y="1247"/>
                  <a:pt x="1552" y="1224"/>
                </a:cubicBezTo>
                <a:cubicBezTo>
                  <a:pt x="1612" y="1133"/>
                  <a:pt x="1543" y="1134"/>
                  <a:pt x="1685" y="1188"/>
                </a:cubicBezTo>
                <a:lnTo>
                  <a:pt x="1879" y="1406"/>
                </a:lnTo>
                <a:cubicBezTo>
                  <a:pt x="1879" y="1406"/>
                  <a:pt x="1879" y="1406"/>
                  <a:pt x="1879" y="1406"/>
                </a:cubicBezTo>
                <a:cubicBezTo>
                  <a:pt x="1887" y="1418"/>
                  <a:pt x="1892" y="1432"/>
                  <a:pt x="1903" y="1442"/>
                </a:cubicBezTo>
                <a:cubicBezTo>
                  <a:pt x="1933" y="1469"/>
                  <a:pt x="1966" y="1492"/>
                  <a:pt x="2000" y="1515"/>
                </a:cubicBezTo>
                <a:cubicBezTo>
                  <a:pt x="2027" y="1533"/>
                  <a:pt x="2085" y="1563"/>
                  <a:pt x="2085" y="1563"/>
                </a:cubicBezTo>
              </a:path>
            </a:pathLst>
          </a:custGeom>
          <a:noFill/>
          <a:ln w="1905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6924675" y="3805238"/>
            <a:ext cx="1293813" cy="1539875"/>
          </a:xfrm>
          <a:prstGeom prst="lightningBol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783263" y="4916488"/>
            <a:ext cx="1141412" cy="855662"/>
          </a:xfrm>
          <a:prstGeom prst="pentagon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11863" y="3121025"/>
            <a:ext cx="2130425" cy="1111250"/>
          </a:xfrm>
          <a:prstGeom prst="hexagon">
            <a:avLst>
              <a:gd name="adj" fmla="val 53920"/>
              <a:gd name="vf" fmla="val 115470"/>
            </a:avLst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381875" y="2606675"/>
            <a:ext cx="379413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9000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3786188" y="5500688"/>
            <a:ext cx="1903412" cy="4286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4313" y="4786313"/>
            <a:ext cx="3575050" cy="155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2700"/>
              <a:t>Gene rearrangements and </a:t>
            </a:r>
          </a:p>
          <a:p>
            <a:pPr defTabSz="1027113" eaLnBrk="1" hangingPunct="1">
              <a:spcBef>
                <a:spcPct val="50000"/>
              </a:spcBef>
            </a:pPr>
            <a:r>
              <a:rPr lang="en-US" altLang="en-US" sz="2700"/>
              <a:t>Mutational Hot Spots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723900" y="234950"/>
            <a:ext cx="7945438" cy="142081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3400"/>
              <a:t>Charge-Charge Interactions</a:t>
            </a:r>
          </a:p>
          <a:p>
            <a:pPr defTabSz="1027113" eaLnBrk="1" hangingPunct="1">
              <a:spcBef>
                <a:spcPct val="50000"/>
              </a:spcBef>
            </a:pPr>
            <a:r>
              <a:rPr lang="en-US" altLang="en-US" sz="3400"/>
              <a:t>Hydrophobic Interactions - And good fit !</a:t>
            </a:r>
            <a:endParaRPr lang="en-US" altLang="en-US" sz="3600"/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5175250" y="2863850"/>
            <a:ext cx="2814638" cy="2652713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6164263" y="4575175"/>
            <a:ext cx="381000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9000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6164263" y="5087938"/>
            <a:ext cx="381000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9000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7421" name="Text Box 21"/>
          <p:cNvSpPr txBox="1">
            <a:spLocks noChangeArrowheads="1"/>
          </p:cNvSpPr>
          <p:nvPr/>
        </p:nvSpPr>
        <p:spPr bwMode="auto">
          <a:xfrm>
            <a:off x="7229475" y="2057400"/>
            <a:ext cx="61436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2696" tIns="51348" rIns="102696" bIns="51348">
            <a:spAutoFit/>
          </a:bodyPr>
          <a:lstStyle/>
          <a:p>
            <a:pPr defTabSz="1027113" eaLnBrk="1" hangingPunct="1"/>
            <a:r>
              <a:rPr lang="en-US" altLang="en-US" sz="2700"/>
              <a:t>V</a:t>
            </a:r>
            <a:r>
              <a:rPr lang="en-US" altLang="en-US" sz="2000"/>
              <a:t>L</a:t>
            </a:r>
            <a:endParaRPr lang="en-US" altLang="en-US" sz="2700"/>
          </a:p>
        </p:txBody>
      </p:sp>
      <p:sp>
        <p:nvSpPr>
          <p:cNvPr id="17422" name="Text Box 22"/>
          <p:cNvSpPr txBox="1">
            <a:spLocks noChangeArrowheads="1"/>
          </p:cNvSpPr>
          <p:nvPr/>
        </p:nvSpPr>
        <p:spPr bwMode="auto">
          <a:xfrm>
            <a:off x="4794250" y="5051425"/>
            <a:ext cx="64293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2696" tIns="51348" rIns="102696" bIns="51348">
            <a:spAutoFit/>
          </a:bodyPr>
          <a:lstStyle/>
          <a:p>
            <a:pPr defTabSz="1027113" eaLnBrk="1" hangingPunct="1"/>
            <a:r>
              <a:rPr lang="en-US" altLang="en-US" sz="2700"/>
              <a:t>V</a:t>
            </a:r>
            <a:r>
              <a:rPr lang="en-US" altLang="en-US" sz="2000"/>
              <a:t>H</a:t>
            </a:r>
            <a:endParaRPr lang="en-US" altLang="en-US" sz="2700"/>
          </a:p>
        </p:txBody>
      </p:sp>
      <p:sp>
        <p:nvSpPr>
          <p:cNvPr id="17423" name="Freeform 23"/>
          <p:cNvSpPr>
            <a:spLocks/>
          </p:cNvSpPr>
          <p:nvPr/>
        </p:nvSpPr>
        <p:spPr bwMode="auto">
          <a:xfrm>
            <a:off x="5264150" y="2700338"/>
            <a:ext cx="3821113" cy="3321050"/>
          </a:xfrm>
          <a:custGeom>
            <a:avLst/>
            <a:gdLst>
              <a:gd name="T0" fmla="*/ 0 w 2410"/>
              <a:gd name="T1" fmla="*/ 2147483646 h 1864"/>
              <a:gd name="T2" fmla="*/ 2147483646 w 2410"/>
              <a:gd name="T3" fmla="*/ 2147483646 h 1864"/>
              <a:gd name="T4" fmla="*/ 2147483646 w 2410"/>
              <a:gd name="T5" fmla="*/ 2147483646 h 1864"/>
              <a:gd name="T6" fmla="*/ 2147483646 w 2410"/>
              <a:gd name="T7" fmla="*/ 2147483646 h 1864"/>
              <a:gd name="T8" fmla="*/ 2147483646 w 2410"/>
              <a:gd name="T9" fmla="*/ 2147483646 h 1864"/>
              <a:gd name="T10" fmla="*/ 2147483646 w 2410"/>
              <a:gd name="T11" fmla="*/ 2147483646 h 1864"/>
              <a:gd name="T12" fmla="*/ 2147483646 w 2410"/>
              <a:gd name="T13" fmla="*/ 2147483646 h 1864"/>
              <a:gd name="T14" fmla="*/ 2147483646 w 2410"/>
              <a:gd name="T15" fmla="*/ 2147483646 h 1864"/>
              <a:gd name="T16" fmla="*/ 2147483646 w 2410"/>
              <a:gd name="T17" fmla="*/ 2147483646 h 1864"/>
              <a:gd name="T18" fmla="*/ 2147483646 w 2410"/>
              <a:gd name="T19" fmla="*/ 0 h 1864"/>
              <a:gd name="T20" fmla="*/ 2147483646 w 2410"/>
              <a:gd name="T21" fmla="*/ 2147483646 h 1864"/>
              <a:gd name="T22" fmla="*/ 2147483646 w 2410"/>
              <a:gd name="T23" fmla="*/ 2147483646 h 1864"/>
              <a:gd name="T24" fmla="*/ 2147483646 w 2410"/>
              <a:gd name="T25" fmla="*/ 2147483646 h 1864"/>
              <a:gd name="T26" fmla="*/ 2147483646 w 2410"/>
              <a:gd name="T27" fmla="*/ 2147483646 h 1864"/>
              <a:gd name="T28" fmla="*/ 2147483646 w 2410"/>
              <a:gd name="T29" fmla="*/ 2147483646 h 1864"/>
              <a:gd name="T30" fmla="*/ 2147483646 w 2410"/>
              <a:gd name="T31" fmla="*/ 2147483646 h 1864"/>
              <a:gd name="T32" fmla="*/ 2147483646 w 2410"/>
              <a:gd name="T33" fmla="*/ 2147483646 h 1864"/>
              <a:gd name="T34" fmla="*/ 2147483646 w 2410"/>
              <a:gd name="T35" fmla="*/ 2147483646 h 1864"/>
              <a:gd name="T36" fmla="*/ 2147483646 w 2410"/>
              <a:gd name="T37" fmla="*/ 2147483646 h 1864"/>
              <a:gd name="T38" fmla="*/ 2147483646 w 2410"/>
              <a:gd name="T39" fmla="*/ 2147483646 h 1864"/>
              <a:gd name="T40" fmla="*/ 2147483646 w 2410"/>
              <a:gd name="T41" fmla="*/ 2147483646 h 1864"/>
              <a:gd name="T42" fmla="*/ 2147483646 w 2410"/>
              <a:gd name="T43" fmla="*/ 2147483646 h 1864"/>
              <a:gd name="T44" fmla="*/ 2147483646 w 2410"/>
              <a:gd name="T45" fmla="*/ 2147483646 h 1864"/>
              <a:gd name="T46" fmla="*/ 2147483646 w 2410"/>
              <a:gd name="T47" fmla="*/ 2147483646 h 1864"/>
              <a:gd name="T48" fmla="*/ 2147483646 w 2410"/>
              <a:gd name="T49" fmla="*/ 2147483646 h 1864"/>
              <a:gd name="T50" fmla="*/ 2147483646 w 2410"/>
              <a:gd name="T51" fmla="*/ 2147483646 h 1864"/>
              <a:gd name="T52" fmla="*/ 2147483646 w 2410"/>
              <a:gd name="T53" fmla="*/ 2147483646 h 1864"/>
              <a:gd name="T54" fmla="*/ 2147483646 w 2410"/>
              <a:gd name="T55" fmla="*/ 2147483646 h 1864"/>
              <a:gd name="T56" fmla="*/ 2147483646 w 2410"/>
              <a:gd name="T57" fmla="*/ 2147483646 h 1864"/>
              <a:gd name="T58" fmla="*/ 2147483646 w 2410"/>
              <a:gd name="T59" fmla="*/ 2147483646 h 1864"/>
              <a:gd name="T60" fmla="*/ 2147483646 w 2410"/>
              <a:gd name="T61" fmla="*/ 2147483646 h 18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410"/>
              <a:gd name="T94" fmla="*/ 0 h 1864"/>
              <a:gd name="T95" fmla="*/ 2410 w 2410"/>
              <a:gd name="T96" fmla="*/ 1864 h 186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410" h="1864">
                <a:moveTo>
                  <a:pt x="0" y="36"/>
                </a:moveTo>
                <a:cubicBezTo>
                  <a:pt x="16" y="64"/>
                  <a:pt x="28" y="95"/>
                  <a:pt x="49" y="121"/>
                </a:cubicBezTo>
                <a:cubicBezTo>
                  <a:pt x="117" y="203"/>
                  <a:pt x="293" y="294"/>
                  <a:pt x="400" y="315"/>
                </a:cubicBezTo>
                <a:cubicBezTo>
                  <a:pt x="408" y="303"/>
                  <a:pt x="422" y="293"/>
                  <a:pt x="424" y="279"/>
                </a:cubicBezTo>
                <a:cubicBezTo>
                  <a:pt x="428" y="232"/>
                  <a:pt x="385" y="133"/>
                  <a:pt x="449" y="97"/>
                </a:cubicBezTo>
                <a:cubicBezTo>
                  <a:pt x="466" y="86"/>
                  <a:pt x="489" y="89"/>
                  <a:pt x="509" y="85"/>
                </a:cubicBezTo>
                <a:cubicBezTo>
                  <a:pt x="557" y="147"/>
                  <a:pt x="592" y="188"/>
                  <a:pt x="667" y="218"/>
                </a:cubicBezTo>
                <a:cubicBezTo>
                  <a:pt x="695" y="206"/>
                  <a:pt x="727" y="200"/>
                  <a:pt x="752" y="182"/>
                </a:cubicBezTo>
                <a:cubicBezTo>
                  <a:pt x="775" y="164"/>
                  <a:pt x="764" y="123"/>
                  <a:pt x="776" y="97"/>
                </a:cubicBezTo>
                <a:cubicBezTo>
                  <a:pt x="786" y="72"/>
                  <a:pt x="818" y="25"/>
                  <a:pt x="836" y="0"/>
                </a:cubicBezTo>
                <a:cubicBezTo>
                  <a:pt x="860" y="12"/>
                  <a:pt x="889" y="16"/>
                  <a:pt x="909" y="36"/>
                </a:cubicBezTo>
                <a:cubicBezTo>
                  <a:pt x="968" y="95"/>
                  <a:pt x="919" y="110"/>
                  <a:pt x="982" y="158"/>
                </a:cubicBezTo>
                <a:cubicBezTo>
                  <a:pt x="999" y="171"/>
                  <a:pt x="1022" y="174"/>
                  <a:pt x="1042" y="182"/>
                </a:cubicBezTo>
                <a:cubicBezTo>
                  <a:pt x="1125" y="111"/>
                  <a:pt x="1121" y="103"/>
                  <a:pt x="1224" y="121"/>
                </a:cubicBezTo>
                <a:cubicBezTo>
                  <a:pt x="1252" y="209"/>
                  <a:pt x="1317" y="179"/>
                  <a:pt x="1394" y="170"/>
                </a:cubicBezTo>
                <a:cubicBezTo>
                  <a:pt x="1462" y="182"/>
                  <a:pt x="1535" y="179"/>
                  <a:pt x="1600" y="206"/>
                </a:cubicBezTo>
                <a:cubicBezTo>
                  <a:pt x="1629" y="217"/>
                  <a:pt x="1639" y="255"/>
                  <a:pt x="1661" y="279"/>
                </a:cubicBezTo>
                <a:cubicBezTo>
                  <a:pt x="1688" y="308"/>
                  <a:pt x="1720" y="333"/>
                  <a:pt x="1746" y="364"/>
                </a:cubicBezTo>
                <a:cubicBezTo>
                  <a:pt x="1789" y="415"/>
                  <a:pt x="1817" y="473"/>
                  <a:pt x="1867" y="521"/>
                </a:cubicBezTo>
                <a:cubicBezTo>
                  <a:pt x="1871" y="545"/>
                  <a:pt x="1885" y="570"/>
                  <a:pt x="1879" y="594"/>
                </a:cubicBezTo>
                <a:cubicBezTo>
                  <a:pt x="1873" y="613"/>
                  <a:pt x="1780" y="704"/>
                  <a:pt x="1770" y="715"/>
                </a:cubicBezTo>
                <a:cubicBezTo>
                  <a:pt x="1753" y="731"/>
                  <a:pt x="1721" y="764"/>
                  <a:pt x="1721" y="764"/>
                </a:cubicBezTo>
                <a:cubicBezTo>
                  <a:pt x="1734" y="803"/>
                  <a:pt x="1756" y="820"/>
                  <a:pt x="1770" y="860"/>
                </a:cubicBezTo>
                <a:cubicBezTo>
                  <a:pt x="1744" y="886"/>
                  <a:pt x="1706" y="902"/>
                  <a:pt x="1685" y="933"/>
                </a:cubicBezTo>
                <a:cubicBezTo>
                  <a:pt x="1670" y="953"/>
                  <a:pt x="1669" y="981"/>
                  <a:pt x="1661" y="1006"/>
                </a:cubicBezTo>
                <a:cubicBezTo>
                  <a:pt x="1680" y="1064"/>
                  <a:pt x="1715" y="1189"/>
                  <a:pt x="1758" y="1224"/>
                </a:cubicBezTo>
                <a:cubicBezTo>
                  <a:pt x="1852" y="1302"/>
                  <a:pt x="1972" y="1345"/>
                  <a:pt x="2061" y="1430"/>
                </a:cubicBezTo>
                <a:cubicBezTo>
                  <a:pt x="2081" y="1491"/>
                  <a:pt x="2131" y="1537"/>
                  <a:pt x="2170" y="1588"/>
                </a:cubicBezTo>
                <a:cubicBezTo>
                  <a:pt x="2304" y="1766"/>
                  <a:pt x="2083" y="1537"/>
                  <a:pt x="2400" y="1854"/>
                </a:cubicBezTo>
                <a:cubicBezTo>
                  <a:pt x="2410" y="1864"/>
                  <a:pt x="2390" y="1818"/>
                  <a:pt x="2376" y="1818"/>
                </a:cubicBezTo>
                <a:cubicBezTo>
                  <a:pt x="2363" y="1818"/>
                  <a:pt x="2388" y="1854"/>
                  <a:pt x="2388" y="1854"/>
                </a:cubicBezTo>
              </a:path>
            </a:pathLst>
          </a:custGeom>
          <a:noFill/>
          <a:ln w="1905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610475" y="2436813"/>
            <a:ext cx="379413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  <a:defRPr/>
            </a:pPr>
            <a:r>
              <a:rPr lang="en-US" sz="9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5392738" y="1463675"/>
            <a:ext cx="1841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621338" y="1976438"/>
            <a:ext cx="31750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697538" y="2490788"/>
            <a:ext cx="31750" cy="376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5522913" y="2917825"/>
            <a:ext cx="22860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545138" y="3430588"/>
            <a:ext cx="488950" cy="25161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610225" y="2819400"/>
            <a:ext cx="434975" cy="304800"/>
          </a:xfrm>
          <a:prstGeom prst="hexagon">
            <a:avLst>
              <a:gd name="adj" fmla="val 40130"/>
              <a:gd name="vf" fmla="val 115470"/>
            </a:avLst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9464" name="Rectangle 8" descr="Narrow vertical"/>
          <p:cNvSpPr>
            <a:spLocks noChangeArrowheads="1"/>
          </p:cNvSpPr>
          <p:nvPr/>
        </p:nvSpPr>
        <p:spPr bwMode="auto">
          <a:xfrm>
            <a:off x="5689600" y="2667000"/>
            <a:ext cx="1068388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latin typeface="Helvetica"/>
              </a:rPr>
              <a:t>Y</a:t>
            </a:r>
          </a:p>
        </p:txBody>
      </p:sp>
      <p:sp>
        <p:nvSpPr>
          <p:cNvPr id="19465" name="Rectangle 9" descr="Narrow vertical"/>
          <p:cNvSpPr>
            <a:spLocks noChangeArrowheads="1"/>
          </p:cNvSpPr>
          <p:nvPr/>
        </p:nvSpPr>
        <p:spPr bwMode="auto">
          <a:xfrm>
            <a:off x="6164263" y="1371600"/>
            <a:ext cx="2779712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3187" tIns="50800" rIns="103187" bIns="50800">
            <a:spAutoFit/>
          </a:bodyPr>
          <a:lstStyle/>
          <a:p>
            <a:pPr defTabSz="1023938" eaLnBrk="1" hangingPunct="1"/>
            <a:r>
              <a:rPr lang="en-US" altLang="en-US" sz="2700"/>
              <a:t>Antibody  Affinity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6056313" y="1878013"/>
            <a:ext cx="303212" cy="74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587375" y="2003425"/>
            <a:ext cx="3305175" cy="2786063"/>
          </a:xfrm>
          <a:custGeom>
            <a:avLst/>
            <a:gdLst>
              <a:gd name="T0" fmla="*/ 0 w 2085"/>
              <a:gd name="T1" fmla="*/ 0 h 1563"/>
              <a:gd name="T2" fmla="*/ 2147483646 w 2085"/>
              <a:gd name="T3" fmla="*/ 2147483646 h 1563"/>
              <a:gd name="T4" fmla="*/ 2147483646 w 2085"/>
              <a:gd name="T5" fmla="*/ 2147483646 h 1563"/>
              <a:gd name="T6" fmla="*/ 2147483646 w 2085"/>
              <a:gd name="T7" fmla="*/ 2147483646 h 1563"/>
              <a:gd name="T8" fmla="*/ 2147483646 w 2085"/>
              <a:gd name="T9" fmla="*/ 2147483646 h 1563"/>
              <a:gd name="T10" fmla="*/ 2147483646 w 2085"/>
              <a:gd name="T11" fmla="*/ 2147483646 h 1563"/>
              <a:gd name="T12" fmla="*/ 2147483646 w 2085"/>
              <a:gd name="T13" fmla="*/ 2147483646 h 1563"/>
              <a:gd name="T14" fmla="*/ 2147483646 w 2085"/>
              <a:gd name="T15" fmla="*/ 2147483646 h 1563"/>
              <a:gd name="T16" fmla="*/ 2147483646 w 2085"/>
              <a:gd name="T17" fmla="*/ 2147483646 h 1563"/>
              <a:gd name="T18" fmla="*/ 2147483646 w 2085"/>
              <a:gd name="T19" fmla="*/ 2147483646 h 1563"/>
              <a:gd name="T20" fmla="*/ 2147483646 w 2085"/>
              <a:gd name="T21" fmla="*/ 2147483646 h 1563"/>
              <a:gd name="T22" fmla="*/ 2147483646 w 2085"/>
              <a:gd name="T23" fmla="*/ 2147483646 h 1563"/>
              <a:gd name="T24" fmla="*/ 2147483646 w 2085"/>
              <a:gd name="T25" fmla="*/ 2147483646 h 1563"/>
              <a:gd name="T26" fmla="*/ 2147483646 w 2085"/>
              <a:gd name="T27" fmla="*/ 2147483646 h 1563"/>
              <a:gd name="T28" fmla="*/ 2147483646 w 2085"/>
              <a:gd name="T29" fmla="*/ 2147483646 h 1563"/>
              <a:gd name="T30" fmla="*/ 2147483646 w 2085"/>
              <a:gd name="T31" fmla="*/ 2147483646 h 1563"/>
              <a:gd name="T32" fmla="*/ 2147483646 w 2085"/>
              <a:gd name="T33" fmla="*/ 2147483646 h 1563"/>
              <a:gd name="T34" fmla="*/ 2147483646 w 2085"/>
              <a:gd name="T35" fmla="*/ 2147483646 h 1563"/>
              <a:gd name="T36" fmla="*/ 2147483646 w 2085"/>
              <a:gd name="T37" fmla="*/ 2147483646 h 1563"/>
              <a:gd name="T38" fmla="*/ 2147483646 w 2085"/>
              <a:gd name="T39" fmla="*/ 2147483646 h 1563"/>
              <a:gd name="T40" fmla="*/ 2147483646 w 2085"/>
              <a:gd name="T41" fmla="*/ 2147483646 h 1563"/>
              <a:gd name="T42" fmla="*/ 2147483646 w 2085"/>
              <a:gd name="T43" fmla="*/ 2147483646 h 1563"/>
              <a:gd name="T44" fmla="*/ 2147483646 w 2085"/>
              <a:gd name="T45" fmla="*/ 2147483646 h 1563"/>
              <a:gd name="T46" fmla="*/ 2147483646 w 2085"/>
              <a:gd name="T47" fmla="*/ 2147483646 h 1563"/>
              <a:gd name="T48" fmla="*/ 2147483646 w 2085"/>
              <a:gd name="T49" fmla="*/ 2147483646 h 1563"/>
              <a:gd name="T50" fmla="*/ 2147483646 w 2085"/>
              <a:gd name="T51" fmla="*/ 2147483646 h 1563"/>
              <a:gd name="T52" fmla="*/ 2147483646 w 2085"/>
              <a:gd name="T53" fmla="*/ 2147483646 h 15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85"/>
              <a:gd name="T82" fmla="*/ 0 h 1563"/>
              <a:gd name="T83" fmla="*/ 2085 w 2085"/>
              <a:gd name="T84" fmla="*/ 1563 h 15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85" h="1563">
                <a:moveTo>
                  <a:pt x="0" y="0"/>
                </a:moveTo>
                <a:cubicBezTo>
                  <a:pt x="105" y="64"/>
                  <a:pt x="215" y="120"/>
                  <a:pt x="315" y="194"/>
                </a:cubicBezTo>
                <a:cubicBezTo>
                  <a:pt x="374" y="237"/>
                  <a:pt x="344" y="223"/>
                  <a:pt x="400" y="242"/>
                </a:cubicBezTo>
                <a:cubicBezTo>
                  <a:pt x="420" y="262"/>
                  <a:pt x="443" y="280"/>
                  <a:pt x="461" y="303"/>
                </a:cubicBezTo>
                <a:cubicBezTo>
                  <a:pt x="468" y="313"/>
                  <a:pt x="478" y="327"/>
                  <a:pt x="473" y="339"/>
                </a:cubicBezTo>
                <a:cubicBezTo>
                  <a:pt x="467" y="350"/>
                  <a:pt x="449" y="347"/>
                  <a:pt x="437" y="351"/>
                </a:cubicBezTo>
                <a:cubicBezTo>
                  <a:pt x="392" y="363"/>
                  <a:pt x="347" y="373"/>
                  <a:pt x="303" y="388"/>
                </a:cubicBezTo>
                <a:cubicBezTo>
                  <a:pt x="271" y="435"/>
                  <a:pt x="246" y="452"/>
                  <a:pt x="315" y="521"/>
                </a:cubicBezTo>
                <a:cubicBezTo>
                  <a:pt x="354" y="560"/>
                  <a:pt x="461" y="606"/>
                  <a:pt x="461" y="606"/>
                </a:cubicBezTo>
                <a:cubicBezTo>
                  <a:pt x="421" y="664"/>
                  <a:pt x="302" y="784"/>
                  <a:pt x="400" y="848"/>
                </a:cubicBezTo>
                <a:cubicBezTo>
                  <a:pt x="414" y="857"/>
                  <a:pt x="432" y="856"/>
                  <a:pt x="449" y="860"/>
                </a:cubicBezTo>
                <a:cubicBezTo>
                  <a:pt x="468" y="853"/>
                  <a:pt x="550" y="824"/>
                  <a:pt x="558" y="836"/>
                </a:cubicBezTo>
                <a:cubicBezTo>
                  <a:pt x="577" y="866"/>
                  <a:pt x="550" y="908"/>
                  <a:pt x="546" y="945"/>
                </a:cubicBezTo>
                <a:cubicBezTo>
                  <a:pt x="550" y="969"/>
                  <a:pt x="535" y="1007"/>
                  <a:pt x="558" y="1018"/>
                </a:cubicBezTo>
                <a:cubicBezTo>
                  <a:pt x="720" y="1092"/>
                  <a:pt x="657" y="940"/>
                  <a:pt x="691" y="1042"/>
                </a:cubicBezTo>
                <a:cubicBezTo>
                  <a:pt x="614" y="1067"/>
                  <a:pt x="651" y="1099"/>
                  <a:pt x="679" y="1163"/>
                </a:cubicBezTo>
                <a:cubicBezTo>
                  <a:pt x="684" y="1174"/>
                  <a:pt x="684" y="1188"/>
                  <a:pt x="691" y="1200"/>
                </a:cubicBezTo>
                <a:cubicBezTo>
                  <a:pt x="768" y="1332"/>
                  <a:pt x="848" y="1427"/>
                  <a:pt x="1006" y="1454"/>
                </a:cubicBezTo>
                <a:cubicBezTo>
                  <a:pt x="1229" y="1440"/>
                  <a:pt x="1193" y="1473"/>
                  <a:pt x="1334" y="1333"/>
                </a:cubicBezTo>
                <a:cubicBezTo>
                  <a:pt x="1365" y="1268"/>
                  <a:pt x="1410" y="1214"/>
                  <a:pt x="1443" y="1151"/>
                </a:cubicBezTo>
                <a:cubicBezTo>
                  <a:pt x="1478" y="1211"/>
                  <a:pt x="1480" y="1247"/>
                  <a:pt x="1552" y="1224"/>
                </a:cubicBezTo>
                <a:cubicBezTo>
                  <a:pt x="1612" y="1133"/>
                  <a:pt x="1543" y="1134"/>
                  <a:pt x="1685" y="1188"/>
                </a:cubicBezTo>
                <a:lnTo>
                  <a:pt x="1879" y="1406"/>
                </a:lnTo>
                <a:cubicBezTo>
                  <a:pt x="1879" y="1406"/>
                  <a:pt x="1879" y="1406"/>
                  <a:pt x="1879" y="1406"/>
                </a:cubicBezTo>
                <a:cubicBezTo>
                  <a:pt x="1887" y="1418"/>
                  <a:pt x="1892" y="1432"/>
                  <a:pt x="1903" y="1442"/>
                </a:cubicBezTo>
                <a:cubicBezTo>
                  <a:pt x="1933" y="1469"/>
                  <a:pt x="1966" y="1492"/>
                  <a:pt x="2000" y="1515"/>
                </a:cubicBezTo>
                <a:cubicBezTo>
                  <a:pt x="2027" y="1533"/>
                  <a:pt x="2085" y="1563"/>
                  <a:pt x="2085" y="1563"/>
                </a:cubicBezTo>
              </a:path>
            </a:pathLst>
          </a:custGeom>
          <a:noFill/>
          <a:ln w="1905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2862263" y="2417763"/>
            <a:ext cx="1293812" cy="1539875"/>
          </a:xfrm>
          <a:prstGeom prst="lightningBol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720850" y="3529013"/>
            <a:ext cx="1141413" cy="855662"/>
          </a:xfrm>
          <a:prstGeom prst="pentagon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949450" y="1733550"/>
            <a:ext cx="2130425" cy="1111250"/>
          </a:xfrm>
          <a:prstGeom prst="hexagon">
            <a:avLst>
              <a:gd name="adj" fmla="val 53920"/>
              <a:gd name="vf" fmla="val 115470"/>
            </a:avLst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19463" y="1219200"/>
            <a:ext cx="379412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9000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111250" y="1476375"/>
            <a:ext cx="2816225" cy="2652713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101850" y="3187700"/>
            <a:ext cx="381000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9000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101850" y="3700463"/>
            <a:ext cx="381000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</a:pPr>
            <a:r>
              <a:rPr lang="en-US" altLang="en-US" sz="9000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167063" y="669925"/>
            <a:ext cx="614362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2696" tIns="51348" rIns="102696" bIns="51348">
            <a:spAutoFit/>
          </a:bodyPr>
          <a:lstStyle/>
          <a:p>
            <a:pPr defTabSz="1027113" eaLnBrk="1" hangingPunct="1"/>
            <a:r>
              <a:rPr lang="en-US" altLang="en-US" sz="2700"/>
              <a:t>V</a:t>
            </a:r>
            <a:r>
              <a:rPr lang="en-US" altLang="en-US" sz="2000"/>
              <a:t>L</a:t>
            </a:r>
            <a:endParaRPr lang="en-US" altLang="en-US" sz="270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30250" y="3663950"/>
            <a:ext cx="644525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2696" tIns="51348" rIns="102696" bIns="51348">
            <a:spAutoFit/>
          </a:bodyPr>
          <a:lstStyle/>
          <a:p>
            <a:pPr defTabSz="1027113" eaLnBrk="1" hangingPunct="1"/>
            <a:r>
              <a:rPr lang="en-US" altLang="en-US" sz="2700"/>
              <a:t>V</a:t>
            </a:r>
            <a:r>
              <a:rPr lang="en-US" altLang="en-US" sz="2000"/>
              <a:t>H</a:t>
            </a:r>
            <a:endParaRPr lang="en-US" altLang="en-US" sz="2700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201738" y="1312863"/>
            <a:ext cx="3821112" cy="3321050"/>
          </a:xfrm>
          <a:custGeom>
            <a:avLst/>
            <a:gdLst>
              <a:gd name="T0" fmla="*/ 0 w 2410"/>
              <a:gd name="T1" fmla="*/ 2147483646 h 1864"/>
              <a:gd name="T2" fmla="*/ 2147483646 w 2410"/>
              <a:gd name="T3" fmla="*/ 2147483646 h 1864"/>
              <a:gd name="T4" fmla="*/ 2147483646 w 2410"/>
              <a:gd name="T5" fmla="*/ 2147483646 h 1864"/>
              <a:gd name="T6" fmla="*/ 2147483646 w 2410"/>
              <a:gd name="T7" fmla="*/ 2147483646 h 1864"/>
              <a:gd name="T8" fmla="*/ 2147483646 w 2410"/>
              <a:gd name="T9" fmla="*/ 2147483646 h 1864"/>
              <a:gd name="T10" fmla="*/ 2147483646 w 2410"/>
              <a:gd name="T11" fmla="*/ 2147483646 h 1864"/>
              <a:gd name="T12" fmla="*/ 2147483646 w 2410"/>
              <a:gd name="T13" fmla="*/ 2147483646 h 1864"/>
              <a:gd name="T14" fmla="*/ 2147483646 w 2410"/>
              <a:gd name="T15" fmla="*/ 2147483646 h 1864"/>
              <a:gd name="T16" fmla="*/ 2147483646 w 2410"/>
              <a:gd name="T17" fmla="*/ 2147483646 h 1864"/>
              <a:gd name="T18" fmla="*/ 2147483646 w 2410"/>
              <a:gd name="T19" fmla="*/ 0 h 1864"/>
              <a:gd name="T20" fmla="*/ 2147483646 w 2410"/>
              <a:gd name="T21" fmla="*/ 2147483646 h 1864"/>
              <a:gd name="T22" fmla="*/ 2147483646 w 2410"/>
              <a:gd name="T23" fmla="*/ 2147483646 h 1864"/>
              <a:gd name="T24" fmla="*/ 2147483646 w 2410"/>
              <a:gd name="T25" fmla="*/ 2147483646 h 1864"/>
              <a:gd name="T26" fmla="*/ 2147483646 w 2410"/>
              <a:gd name="T27" fmla="*/ 2147483646 h 1864"/>
              <a:gd name="T28" fmla="*/ 2147483646 w 2410"/>
              <a:gd name="T29" fmla="*/ 2147483646 h 1864"/>
              <a:gd name="T30" fmla="*/ 2147483646 w 2410"/>
              <a:gd name="T31" fmla="*/ 2147483646 h 1864"/>
              <a:gd name="T32" fmla="*/ 2147483646 w 2410"/>
              <a:gd name="T33" fmla="*/ 2147483646 h 1864"/>
              <a:gd name="T34" fmla="*/ 2147483646 w 2410"/>
              <a:gd name="T35" fmla="*/ 2147483646 h 1864"/>
              <a:gd name="T36" fmla="*/ 2147483646 w 2410"/>
              <a:gd name="T37" fmla="*/ 2147483646 h 1864"/>
              <a:gd name="T38" fmla="*/ 2147483646 w 2410"/>
              <a:gd name="T39" fmla="*/ 2147483646 h 1864"/>
              <a:gd name="T40" fmla="*/ 2147483646 w 2410"/>
              <a:gd name="T41" fmla="*/ 2147483646 h 1864"/>
              <a:gd name="T42" fmla="*/ 2147483646 w 2410"/>
              <a:gd name="T43" fmla="*/ 2147483646 h 1864"/>
              <a:gd name="T44" fmla="*/ 2147483646 w 2410"/>
              <a:gd name="T45" fmla="*/ 2147483646 h 1864"/>
              <a:gd name="T46" fmla="*/ 2147483646 w 2410"/>
              <a:gd name="T47" fmla="*/ 2147483646 h 1864"/>
              <a:gd name="T48" fmla="*/ 2147483646 w 2410"/>
              <a:gd name="T49" fmla="*/ 2147483646 h 1864"/>
              <a:gd name="T50" fmla="*/ 2147483646 w 2410"/>
              <a:gd name="T51" fmla="*/ 2147483646 h 1864"/>
              <a:gd name="T52" fmla="*/ 2147483646 w 2410"/>
              <a:gd name="T53" fmla="*/ 2147483646 h 1864"/>
              <a:gd name="T54" fmla="*/ 2147483646 w 2410"/>
              <a:gd name="T55" fmla="*/ 2147483646 h 1864"/>
              <a:gd name="T56" fmla="*/ 2147483646 w 2410"/>
              <a:gd name="T57" fmla="*/ 2147483646 h 1864"/>
              <a:gd name="T58" fmla="*/ 2147483646 w 2410"/>
              <a:gd name="T59" fmla="*/ 2147483646 h 1864"/>
              <a:gd name="T60" fmla="*/ 2147483646 w 2410"/>
              <a:gd name="T61" fmla="*/ 2147483646 h 18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410"/>
              <a:gd name="T94" fmla="*/ 0 h 1864"/>
              <a:gd name="T95" fmla="*/ 2410 w 2410"/>
              <a:gd name="T96" fmla="*/ 1864 h 186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410" h="1864">
                <a:moveTo>
                  <a:pt x="0" y="36"/>
                </a:moveTo>
                <a:cubicBezTo>
                  <a:pt x="16" y="64"/>
                  <a:pt x="28" y="95"/>
                  <a:pt x="49" y="121"/>
                </a:cubicBezTo>
                <a:cubicBezTo>
                  <a:pt x="117" y="203"/>
                  <a:pt x="293" y="294"/>
                  <a:pt x="400" y="315"/>
                </a:cubicBezTo>
                <a:cubicBezTo>
                  <a:pt x="408" y="303"/>
                  <a:pt x="422" y="293"/>
                  <a:pt x="424" y="279"/>
                </a:cubicBezTo>
                <a:cubicBezTo>
                  <a:pt x="428" y="232"/>
                  <a:pt x="385" y="133"/>
                  <a:pt x="449" y="97"/>
                </a:cubicBezTo>
                <a:cubicBezTo>
                  <a:pt x="466" y="86"/>
                  <a:pt x="489" y="89"/>
                  <a:pt x="509" y="85"/>
                </a:cubicBezTo>
                <a:cubicBezTo>
                  <a:pt x="557" y="147"/>
                  <a:pt x="592" y="188"/>
                  <a:pt x="667" y="218"/>
                </a:cubicBezTo>
                <a:cubicBezTo>
                  <a:pt x="695" y="206"/>
                  <a:pt x="727" y="200"/>
                  <a:pt x="752" y="182"/>
                </a:cubicBezTo>
                <a:cubicBezTo>
                  <a:pt x="775" y="164"/>
                  <a:pt x="764" y="123"/>
                  <a:pt x="776" y="97"/>
                </a:cubicBezTo>
                <a:cubicBezTo>
                  <a:pt x="786" y="72"/>
                  <a:pt x="818" y="25"/>
                  <a:pt x="836" y="0"/>
                </a:cubicBezTo>
                <a:cubicBezTo>
                  <a:pt x="860" y="12"/>
                  <a:pt x="889" y="16"/>
                  <a:pt x="909" y="36"/>
                </a:cubicBezTo>
                <a:cubicBezTo>
                  <a:pt x="968" y="95"/>
                  <a:pt x="919" y="110"/>
                  <a:pt x="982" y="158"/>
                </a:cubicBezTo>
                <a:cubicBezTo>
                  <a:pt x="999" y="171"/>
                  <a:pt x="1022" y="174"/>
                  <a:pt x="1042" y="182"/>
                </a:cubicBezTo>
                <a:cubicBezTo>
                  <a:pt x="1125" y="111"/>
                  <a:pt x="1121" y="103"/>
                  <a:pt x="1224" y="121"/>
                </a:cubicBezTo>
                <a:cubicBezTo>
                  <a:pt x="1252" y="209"/>
                  <a:pt x="1317" y="179"/>
                  <a:pt x="1394" y="170"/>
                </a:cubicBezTo>
                <a:cubicBezTo>
                  <a:pt x="1462" y="182"/>
                  <a:pt x="1535" y="179"/>
                  <a:pt x="1600" y="206"/>
                </a:cubicBezTo>
                <a:cubicBezTo>
                  <a:pt x="1629" y="217"/>
                  <a:pt x="1639" y="255"/>
                  <a:pt x="1661" y="279"/>
                </a:cubicBezTo>
                <a:cubicBezTo>
                  <a:pt x="1688" y="308"/>
                  <a:pt x="1720" y="333"/>
                  <a:pt x="1746" y="364"/>
                </a:cubicBezTo>
                <a:cubicBezTo>
                  <a:pt x="1789" y="415"/>
                  <a:pt x="1817" y="473"/>
                  <a:pt x="1867" y="521"/>
                </a:cubicBezTo>
                <a:cubicBezTo>
                  <a:pt x="1871" y="545"/>
                  <a:pt x="1885" y="570"/>
                  <a:pt x="1879" y="594"/>
                </a:cubicBezTo>
                <a:cubicBezTo>
                  <a:pt x="1873" y="613"/>
                  <a:pt x="1780" y="704"/>
                  <a:pt x="1770" y="715"/>
                </a:cubicBezTo>
                <a:cubicBezTo>
                  <a:pt x="1753" y="731"/>
                  <a:pt x="1721" y="764"/>
                  <a:pt x="1721" y="764"/>
                </a:cubicBezTo>
                <a:cubicBezTo>
                  <a:pt x="1734" y="803"/>
                  <a:pt x="1756" y="820"/>
                  <a:pt x="1770" y="860"/>
                </a:cubicBezTo>
                <a:cubicBezTo>
                  <a:pt x="1744" y="886"/>
                  <a:pt x="1706" y="902"/>
                  <a:pt x="1685" y="933"/>
                </a:cubicBezTo>
                <a:cubicBezTo>
                  <a:pt x="1670" y="953"/>
                  <a:pt x="1669" y="981"/>
                  <a:pt x="1661" y="1006"/>
                </a:cubicBezTo>
                <a:cubicBezTo>
                  <a:pt x="1680" y="1064"/>
                  <a:pt x="1715" y="1189"/>
                  <a:pt x="1758" y="1224"/>
                </a:cubicBezTo>
                <a:cubicBezTo>
                  <a:pt x="1852" y="1302"/>
                  <a:pt x="1972" y="1345"/>
                  <a:pt x="2061" y="1430"/>
                </a:cubicBezTo>
                <a:cubicBezTo>
                  <a:pt x="2081" y="1491"/>
                  <a:pt x="2131" y="1537"/>
                  <a:pt x="2170" y="1588"/>
                </a:cubicBezTo>
                <a:cubicBezTo>
                  <a:pt x="2304" y="1766"/>
                  <a:pt x="2083" y="1537"/>
                  <a:pt x="2400" y="1854"/>
                </a:cubicBezTo>
                <a:cubicBezTo>
                  <a:pt x="2410" y="1864"/>
                  <a:pt x="2390" y="1818"/>
                  <a:pt x="2376" y="1818"/>
                </a:cubicBezTo>
                <a:cubicBezTo>
                  <a:pt x="2363" y="1818"/>
                  <a:pt x="2388" y="1854"/>
                  <a:pt x="2388" y="1854"/>
                </a:cubicBezTo>
              </a:path>
            </a:pathLst>
          </a:custGeom>
          <a:noFill/>
          <a:ln w="1905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548063" y="1049338"/>
            <a:ext cx="379412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2696" tIns="51348" rIns="102696" bIns="51348">
            <a:spAutoFit/>
          </a:bodyPr>
          <a:lstStyle/>
          <a:p>
            <a:pPr defTabSz="1027113" eaLnBrk="1" hangingPunct="1">
              <a:spcBef>
                <a:spcPct val="50000"/>
              </a:spcBef>
              <a:defRPr/>
            </a:pPr>
            <a:r>
              <a:rPr lang="en-US" sz="9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Narrow vertical"/>
          <p:cNvSpPr>
            <a:spLocks noChangeArrowheads="1"/>
          </p:cNvSpPr>
          <p:nvPr/>
        </p:nvSpPr>
        <p:spPr bwMode="auto">
          <a:xfrm>
            <a:off x="4040188" y="819150"/>
            <a:ext cx="2381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605213" y="1401763"/>
            <a:ext cx="18415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833813" y="1914525"/>
            <a:ext cx="317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910013" y="2427288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3735388" y="2855913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757613" y="3368675"/>
            <a:ext cx="487362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125913" y="5494338"/>
            <a:ext cx="587375" cy="231775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3278188" y="4027488"/>
            <a:ext cx="912812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 descr="Narrow vertical"/>
          <p:cNvSpPr>
            <a:spLocks noChangeArrowheads="1"/>
          </p:cNvSpPr>
          <p:nvPr/>
        </p:nvSpPr>
        <p:spPr bwMode="auto">
          <a:xfrm>
            <a:off x="3671888" y="1146175"/>
            <a:ext cx="3876675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>
              <a:lnSpc>
                <a:spcPct val="87000"/>
              </a:lnSpc>
            </a:pPr>
            <a:r>
              <a:rPr lang="en-US" altLang="en-US" sz="2700">
                <a:latin typeface="Helvetica"/>
              </a:rPr>
              <a:t>Antigenic  determinant 1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681288" y="1558925"/>
            <a:ext cx="1271587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1516" name="Rectangle 12" descr="Narrow vertical"/>
          <p:cNvSpPr>
            <a:spLocks noChangeArrowheads="1"/>
          </p:cNvSpPr>
          <p:nvPr/>
        </p:nvSpPr>
        <p:spPr bwMode="auto">
          <a:xfrm>
            <a:off x="4051300" y="2259013"/>
            <a:ext cx="3876675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>
              <a:lnSpc>
                <a:spcPct val="87000"/>
              </a:lnSpc>
            </a:pPr>
            <a:r>
              <a:rPr lang="en-US" altLang="en-US" sz="2700">
                <a:latin typeface="Helvetica"/>
              </a:rPr>
              <a:t>Antigenic  determinant 2</a:t>
            </a:r>
          </a:p>
        </p:txBody>
      </p:sp>
      <p:sp>
        <p:nvSpPr>
          <p:cNvPr id="21517" name="Rectangle 13" descr="Narrow vertical"/>
          <p:cNvSpPr>
            <a:spLocks noChangeArrowheads="1"/>
          </p:cNvSpPr>
          <p:nvPr/>
        </p:nvSpPr>
        <p:spPr bwMode="auto">
          <a:xfrm>
            <a:off x="4279900" y="3713163"/>
            <a:ext cx="3876675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>
              <a:lnSpc>
                <a:spcPct val="87000"/>
              </a:lnSpc>
            </a:pPr>
            <a:r>
              <a:rPr lang="en-US" altLang="en-US" sz="2700">
                <a:latin typeface="Helvetica"/>
              </a:rPr>
              <a:t>Antigenic  determinant 3</a:t>
            </a:r>
          </a:p>
        </p:txBody>
      </p:sp>
      <p:sp>
        <p:nvSpPr>
          <p:cNvPr id="21518" name="Rectangle 14" descr="Narrow vertical"/>
          <p:cNvSpPr>
            <a:spLocks noChangeArrowheads="1"/>
          </p:cNvSpPr>
          <p:nvPr/>
        </p:nvSpPr>
        <p:spPr bwMode="auto">
          <a:xfrm>
            <a:off x="4737100" y="5338763"/>
            <a:ext cx="3876675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>
              <a:lnSpc>
                <a:spcPct val="87000"/>
              </a:lnSpc>
            </a:pPr>
            <a:r>
              <a:rPr lang="en-US" altLang="en-US" sz="2700">
                <a:latin typeface="Helvetica"/>
              </a:rPr>
              <a:t>Antigenic  determinant 4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855663" y="3125788"/>
            <a:ext cx="1682750" cy="889000"/>
          </a:xfrm>
          <a:prstGeom prst="rect">
            <a:avLst/>
          </a:prstGeom>
          <a:solidFill>
            <a:srgbClr val="FFC5C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2700">
                <a:solidFill>
                  <a:srgbClr val="FF0000"/>
                </a:solidFill>
                <a:latin typeface="Helvetica"/>
              </a:rPr>
              <a:t>PROTEIN</a:t>
            </a:r>
          </a:p>
          <a:p>
            <a:pPr defTabSz="1023938" eaLnBrk="1" hangingPunct="1"/>
            <a:r>
              <a:rPr lang="en-US" altLang="en-US" sz="2700">
                <a:solidFill>
                  <a:srgbClr val="FF0000"/>
                </a:solidFill>
                <a:latin typeface="Helvetica"/>
              </a:rPr>
              <a:t>ANTIGEN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594100" y="2414588"/>
            <a:ext cx="434975" cy="146050"/>
          </a:xfrm>
          <a:prstGeom prst="hexagon">
            <a:avLst>
              <a:gd name="adj" fmla="val 83750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Narrow vertical"/>
          <p:cNvSpPr>
            <a:spLocks noChangeArrowheads="1"/>
          </p:cNvSpPr>
          <p:nvPr/>
        </p:nvSpPr>
        <p:spPr bwMode="auto">
          <a:xfrm>
            <a:off x="7462838" y="73501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55" name="Rectangle 3" descr="Narrow vertical"/>
          <p:cNvSpPr>
            <a:spLocks noChangeArrowheads="1"/>
          </p:cNvSpPr>
          <p:nvPr/>
        </p:nvSpPr>
        <p:spPr bwMode="auto">
          <a:xfrm>
            <a:off x="7462838" y="73501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56" name="Rectangle 4" descr="Narrow vertical"/>
          <p:cNvSpPr>
            <a:spLocks noChangeArrowheads="1"/>
          </p:cNvSpPr>
          <p:nvPr/>
        </p:nvSpPr>
        <p:spPr bwMode="auto">
          <a:xfrm>
            <a:off x="7615238" y="904875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258050" y="1487488"/>
            <a:ext cx="182563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7486650" y="2000250"/>
            <a:ext cx="30163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7562850" y="2513013"/>
            <a:ext cx="30163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7386638" y="2941638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7410450" y="3454400"/>
            <a:ext cx="487363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7626350" y="5580063"/>
            <a:ext cx="585788" cy="231775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6702425" y="4027488"/>
            <a:ext cx="912813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865938" y="1644650"/>
            <a:ext cx="1270000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65" name="Rectangle 13" descr="Narrow vertical"/>
          <p:cNvSpPr>
            <a:spLocks noChangeArrowheads="1"/>
          </p:cNvSpPr>
          <p:nvPr/>
        </p:nvSpPr>
        <p:spPr bwMode="auto">
          <a:xfrm>
            <a:off x="6397625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66" name="Rectangle 14" descr="Narrow vertical"/>
          <p:cNvSpPr>
            <a:spLocks noChangeArrowheads="1"/>
          </p:cNvSpPr>
          <p:nvPr/>
        </p:nvSpPr>
        <p:spPr bwMode="auto">
          <a:xfrm>
            <a:off x="5713413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67" name="Rectangle 15" descr="Narrow vertical"/>
          <p:cNvSpPr>
            <a:spLocks noChangeArrowheads="1"/>
          </p:cNvSpPr>
          <p:nvPr/>
        </p:nvSpPr>
        <p:spPr bwMode="auto">
          <a:xfrm>
            <a:off x="5713413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68" name="Rectangle 16" descr="Narrow vertical"/>
          <p:cNvSpPr>
            <a:spLocks noChangeArrowheads="1"/>
          </p:cNvSpPr>
          <p:nvPr/>
        </p:nvSpPr>
        <p:spPr bwMode="auto">
          <a:xfrm>
            <a:off x="5865813" y="990600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430838" y="1571625"/>
            <a:ext cx="184150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659438" y="2085975"/>
            <a:ext cx="317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735638" y="2598738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5561013" y="3027363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583238" y="3540125"/>
            <a:ext cx="488950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5800725" y="5751513"/>
            <a:ext cx="585788" cy="231775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5256213" y="4027488"/>
            <a:ext cx="912812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354513" y="1730375"/>
            <a:ext cx="1271587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77" name="Rectangle 25" descr="Narrow vertical"/>
          <p:cNvSpPr>
            <a:spLocks noChangeArrowheads="1"/>
          </p:cNvSpPr>
          <p:nvPr/>
        </p:nvSpPr>
        <p:spPr bwMode="auto">
          <a:xfrm>
            <a:off x="4191000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78" name="Rectangle 26" descr="Narrow vertical"/>
          <p:cNvSpPr>
            <a:spLocks noChangeArrowheads="1"/>
          </p:cNvSpPr>
          <p:nvPr/>
        </p:nvSpPr>
        <p:spPr bwMode="auto">
          <a:xfrm>
            <a:off x="3506788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79" name="Rectangle 27" descr="Narrow vertical"/>
          <p:cNvSpPr>
            <a:spLocks noChangeArrowheads="1"/>
          </p:cNvSpPr>
          <p:nvPr/>
        </p:nvSpPr>
        <p:spPr bwMode="auto">
          <a:xfrm>
            <a:off x="3506788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80" name="Rectangle 28" descr="Narrow vertical"/>
          <p:cNvSpPr>
            <a:spLocks noChangeArrowheads="1"/>
          </p:cNvSpPr>
          <p:nvPr/>
        </p:nvSpPr>
        <p:spPr bwMode="auto">
          <a:xfrm>
            <a:off x="3659188" y="990600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224213" y="1571625"/>
            <a:ext cx="184150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3452813" y="2085975"/>
            <a:ext cx="317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3529013" y="2598738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3354388" y="3027363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3376613" y="3540125"/>
            <a:ext cx="488950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3213100" y="5324475"/>
            <a:ext cx="587375" cy="230188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2898775" y="4198938"/>
            <a:ext cx="912813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 descr="Narrow vertical"/>
          <p:cNvSpPr>
            <a:spLocks noChangeArrowheads="1"/>
          </p:cNvSpPr>
          <p:nvPr/>
        </p:nvSpPr>
        <p:spPr bwMode="auto">
          <a:xfrm>
            <a:off x="3671888" y="1501775"/>
            <a:ext cx="1066800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FF0000"/>
                </a:solidFill>
                <a:latin typeface="Helvetica"/>
              </a:rPr>
              <a:t>Y</a:t>
            </a:r>
          </a:p>
        </p:txBody>
      </p:sp>
      <p:sp>
        <p:nvSpPr>
          <p:cNvPr id="23589" name="Rectangle 37" descr="Narrow vertical"/>
          <p:cNvSpPr>
            <a:spLocks noChangeArrowheads="1"/>
          </p:cNvSpPr>
          <p:nvPr/>
        </p:nvSpPr>
        <p:spPr bwMode="auto">
          <a:xfrm>
            <a:off x="5954713" y="3641725"/>
            <a:ext cx="1068387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FF0000"/>
                </a:solidFill>
                <a:latin typeface="Helvetica"/>
              </a:rPr>
              <a:t>Y</a:t>
            </a:r>
          </a:p>
        </p:txBody>
      </p:sp>
      <p:sp>
        <p:nvSpPr>
          <p:cNvPr id="23590" name="Rectangle 38" descr="Narrow vertical"/>
          <p:cNvSpPr>
            <a:spLocks noChangeArrowheads="1"/>
          </p:cNvSpPr>
          <p:nvPr/>
        </p:nvSpPr>
        <p:spPr bwMode="auto">
          <a:xfrm>
            <a:off x="2530475" y="5095875"/>
            <a:ext cx="1066800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FF0000"/>
                </a:solidFill>
                <a:latin typeface="Helvetica"/>
              </a:rPr>
              <a:t>Y</a:t>
            </a:r>
          </a:p>
        </p:txBody>
      </p:sp>
      <p:sp>
        <p:nvSpPr>
          <p:cNvPr id="23591" name="Rectangle 39" descr="Narrow vertical"/>
          <p:cNvSpPr>
            <a:spLocks noChangeArrowheads="1"/>
          </p:cNvSpPr>
          <p:nvPr/>
        </p:nvSpPr>
        <p:spPr bwMode="auto">
          <a:xfrm>
            <a:off x="2670175" y="904875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92" name="Rectangle 40" descr="Narrow vertical"/>
          <p:cNvSpPr>
            <a:spLocks noChangeArrowheads="1"/>
          </p:cNvSpPr>
          <p:nvPr/>
        </p:nvSpPr>
        <p:spPr bwMode="auto">
          <a:xfrm>
            <a:off x="1985963" y="904875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93" name="Rectangle 41" descr="Narrow vertical"/>
          <p:cNvSpPr>
            <a:spLocks noChangeArrowheads="1"/>
          </p:cNvSpPr>
          <p:nvPr/>
        </p:nvSpPr>
        <p:spPr bwMode="auto">
          <a:xfrm>
            <a:off x="1985963" y="904875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94" name="Rectangle 42" descr="Narrow vertical"/>
          <p:cNvSpPr>
            <a:spLocks noChangeArrowheads="1"/>
          </p:cNvSpPr>
          <p:nvPr/>
        </p:nvSpPr>
        <p:spPr bwMode="auto">
          <a:xfrm>
            <a:off x="2136775" y="1076325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1703388" y="1657350"/>
            <a:ext cx="182562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1931988" y="2171700"/>
            <a:ext cx="30162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2008188" y="2684463"/>
            <a:ext cx="30162" cy="376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1833563" y="3111500"/>
            <a:ext cx="227012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1855788" y="3625850"/>
            <a:ext cx="487362" cy="251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 flipH="1">
            <a:off x="1376363" y="4284663"/>
            <a:ext cx="912812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703263" y="1901825"/>
            <a:ext cx="1271587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147888" y="5408613"/>
            <a:ext cx="587375" cy="231775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0" y="0"/>
            <a:ext cx="9001125" cy="1209675"/>
          </a:xfrm>
          <a:prstGeom prst="rect">
            <a:avLst/>
          </a:prstGeom>
          <a:solidFill>
            <a:srgbClr val="3C0023"/>
          </a:solidFill>
          <a:ln w="25400">
            <a:noFill/>
            <a:miter lim="800000"/>
            <a:headEnd/>
            <a:tailEnd/>
          </a:ln>
        </p:spPr>
        <p:txBody>
          <a:bodyPr lIns="71437" tIns="28575" rIns="71437" bIns="28575">
            <a:spAutoFit/>
          </a:bodyPr>
          <a:lstStyle/>
          <a:p>
            <a:pPr algn="ctr" defTabSz="1023938" eaLnBrk="1" hangingPunct="1">
              <a:lnSpc>
                <a:spcPct val="87000"/>
              </a:lnSpc>
            </a:pPr>
            <a:r>
              <a:rPr lang="en-US" altLang="en-US" sz="2700">
                <a:solidFill>
                  <a:schemeClr val="bg1"/>
                </a:solidFill>
                <a:latin typeface="Helvetica"/>
              </a:rPr>
              <a:t>MUST HAVE </a:t>
            </a:r>
            <a:r>
              <a:rPr lang="en-US" altLang="en-US" sz="2700" u="sng">
                <a:solidFill>
                  <a:schemeClr val="bg1"/>
                </a:solidFill>
                <a:latin typeface="Helvetica"/>
              </a:rPr>
              <a:t>POLYCLONAL</a:t>
            </a:r>
            <a:r>
              <a:rPr lang="en-US" altLang="en-US" sz="2700">
                <a:solidFill>
                  <a:schemeClr val="bg1"/>
                </a:solidFill>
                <a:latin typeface="Helvetica"/>
              </a:rPr>
              <a:t>  ANTIBODY and at least two different antigenic determinants TO CROSS-LINK </a:t>
            </a:r>
            <a:r>
              <a:rPr lang="en-US" altLang="en-US" sz="3200" i="1">
                <a:solidFill>
                  <a:schemeClr val="bg1"/>
                </a:solidFill>
                <a:latin typeface="Helvetica"/>
              </a:rPr>
              <a:t>PROTEIN </a:t>
            </a:r>
            <a:r>
              <a:rPr lang="en-US" altLang="en-US" sz="2700" i="1">
                <a:solidFill>
                  <a:schemeClr val="bg1"/>
                </a:solidFill>
                <a:latin typeface="Helvetica"/>
              </a:rPr>
              <a:t>  </a:t>
            </a:r>
            <a:r>
              <a:rPr lang="en-US" altLang="en-US" sz="2700">
                <a:solidFill>
                  <a:schemeClr val="bg1"/>
                </a:solidFill>
                <a:latin typeface="Helvetica"/>
              </a:rPr>
              <a:t>ANTIGENS 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2681288" y="1730375"/>
            <a:ext cx="1271587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5" name="AutoShape 53"/>
          <p:cNvSpPr>
            <a:spLocks noChangeArrowheads="1"/>
          </p:cNvSpPr>
          <p:nvPr/>
        </p:nvSpPr>
        <p:spPr bwMode="auto">
          <a:xfrm>
            <a:off x="3365500" y="2843213"/>
            <a:ext cx="434975" cy="146050"/>
          </a:xfrm>
          <a:prstGeom prst="hexagon">
            <a:avLst>
              <a:gd name="adj" fmla="val 83750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6" name="AutoShape 54"/>
          <p:cNvSpPr>
            <a:spLocks noChangeArrowheads="1"/>
          </p:cNvSpPr>
          <p:nvPr/>
        </p:nvSpPr>
        <p:spPr bwMode="auto">
          <a:xfrm>
            <a:off x="7397750" y="2757488"/>
            <a:ext cx="434975" cy="146050"/>
          </a:xfrm>
          <a:prstGeom prst="hexagon">
            <a:avLst>
              <a:gd name="adj" fmla="val 83750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7" name="AutoShape 55"/>
          <p:cNvSpPr>
            <a:spLocks noChangeArrowheads="1"/>
          </p:cNvSpPr>
          <p:nvPr/>
        </p:nvSpPr>
        <p:spPr bwMode="auto">
          <a:xfrm>
            <a:off x="5572125" y="2843213"/>
            <a:ext cx="434975" cy="146050"/>
          </a:xfrm>
          <a:prstGeom prst="hexagon">
            <a:avLst>
              <a:gd name="adj" fmla="val 83750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8" name="AutoShape 56"/>
          <p:cNvSpPr>
            <a:spLocks noChangeArrowheads="1"/>
          </p:cNvSpPr>
          <p:nvPr/>
        </p:nvSpPr>
        <p:spPr bwMode="auto">
          <a:xfrm>
            <a:off x="1768475" y="3014663"/>
            <a:ext cx="433388" cy="144462"/>
          </a:xfrm>
          <a:prstGeom prst="hexagon">
            <a:avLst>
              <a:gd name="adj" fmla="val 84362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3609" name="Text Box 57" descr="Narrow vertical"/>
          <p:cNvSpPr txBox="1">
            <a:spLocks noChangeArrowheads="1"/>
          </p:cNvSpPr>
          <p:nvPr/>
        </p:nvSpPr>
        <p:spPr bwMode="auto">
          <a:xfrm>
            <a:off x="4267200" y="6172200"/>
            <a:ext cx="4198938" cy="646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/>
              <a:t>Immune Complexes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Narrow vertical"/>
          <p:cNvSpPr>
            <a:spLocks noChangeArrowheads="1"/>
          </p:cNvSpPr>
          <p:nvPr/>
        </p:nvSpPr>
        <p:spPr bwMode="auto">
          <a:xfrm>
            <a:off x="7083425" y="56356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03" name="Rectangle 3" descr="Narrow vertical"/>
          <p:cNvSpPr>
            <a:spLocks noChangeArrowheads="1"/>
          </p:cNvSpPr>
          <p:nvPr/>
        </p:nvSpPr>
        <p:spPr bwMode="auto">
          <a:xfrm>
            <a:off x="7083425" y="56356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04" name="Rectangle 4" descr="Narrow vertical"/>
          <p:cNvSpPr>
            <a:spLocks noChangeArrowheads="1"/>
          </p:cNvSpPr>
          <p:nvPr/>
        </p:nvSpPr>
        <p:spPr bwMode="auto">
          <a:xfrm>
            <a:off x="7234238" y="73501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648450" y="1316038"/>
            <a:ext cx="18415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877050" y="1828800"/>
            <a:ext cx="317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953250" y="2341563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6778625" y="2770188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800850" y="3282950"/>
            <a:ext cx="487363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6637338" y="5324475"/>
            <a:ext cx="585787" cy="230188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6094413" y="3856038"/>
            <a:ext cx="912812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180138" y="1558925"/>
            <a:ext cx="1271587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13" name="Rectangle 13" descr="Narrow vertical"/>
          <p:cNvSpPr>
            <a:spLocks noChangeArrowheads="1"/>
          </p:cNvSpPr>
          <p:nvPr/>
        </p:nvSpPr>
        <p:spPr bwMode="auto">
          <a:xfrm>
            <a:off x="6018213" y="649288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14" name="Rectangle 14" descr="Narrow vertical"/>
          <p:cNvSpPr>
            <a:spLocks noChangeArrowheads="1"/>
          </p:cNvSpPr>
          <p:nvPr/>
        </p:nvSpPr>
        <p:spPr bwMode="auto">
          <a:xfrm>
            <a:off x="5332413" y="649288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15" name="Rectangle 15" descr="Narrow vertical"/>
          <p:cNvSpPr>
            <a:spLocks noChangeArrowheads="1"/>
          </p:cNvSpPr>
          <p:nvPr/>
        </p:nvSpPr>
        <p:spPr bwMode="auto">
          <a:xfrm>
            <a:off x="5332413" y="649288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16" name="Rectangle 16" descr="Narrow vertical"/>
          <p:cNvSpPr>
            <a:spLocks noChangeArrowheads="1"/>
          </p:cNvSpPr>
          <p:nvPr/>
        </p:nvSpPr>
        <p:spPr bwMode="auto">
          <a:xfrm>
            <a:off x="5256213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822825" y="1401763"/>
            <a:ext cx="18415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051425" y="1914525"/>
            <a:ext cx="30163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5126038" y="2427288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4953000" y="2855913"/>
            <a:ext cx="227013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975225" y="3368675"/>
            <a:ext cx="487363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5419725" y="5324475"/>
            <a:ext cx="587375" cy="230188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4648200" y="3856038"/>
            <a:ext cx="912813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4430713" y="1558925"/>
            <a:ext cx="1271587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25" name="Rectangle 25" descr="Narrow vertical"/>
          <p:cNvSpPr>
            <a:spLocks noChangeArrowheads="1"/>
          </p:cNvSpPr>
          <p:nvPr/>
        </p:nvSpPr>
        <p:spPr bwMode="auto">
          <a:xfrm>
            <a:off x="4419600" y="649288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26" name="Rectangle 26" descr="Narrow vertical"/>
          <p:cNvSpPr>
            <a:spLocks noChangeArrowheads="1"/>
          </p:cNvSpPr>
          <p:nvPr/>
        </p:nvSpPr>
        <p:spPr bwMode="auto">
          <a:xfrm>
            <a:off x="3735388" y="649288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27" name="Rectangle 27" descr="Narrow vertical"/>
          <p:cNvSpPr>
            <a:spLocks noChangeArrowheads="1"/>
          </p:cNvSpPr>
          <p:nvPr/>
        </p:nvSpPr>
        <p:spPr bwMode="auto">
          <a:xfrm>
            <a:off x="3735388" y="649288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28" name="Rectangle 28" descr="Narrow vertical"/>
          <p:cNvSpPr>
            <a:spLocks noChangeArrowheads="1"/>
          </p:cNvSpPr>
          <p:nvPr/>
        </p:nvSpPr>
        <p:spPr bwMode="auto">
          <a:xfrm>
            <a:off x="3887788" y="819150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452813" y="1401763"/>
            <a:ext cx="18415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3681413" y="1914525"/>
            <a:ext cx="317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3757613" y="2427288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>
            <a:off x="3582988" y="2855913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605213" y="3368675"/>
            <a:ext cx="487362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517900" y="5238750"/>
            <a:ext cx="585788" cy="230188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>
            <a:off x="3125788" y="4027488"/>
            <a:ext cx="914400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Rectangle 36" descr="Narrow vertical"/>
          <p:cNvSpPr>
            <a:spLocks noChangeArrowheads="1"/>
          </p:cNvSpPr>
          <p:nvPr/>
        </p:nvSpPr>
        <p:spPr bwMode="auto">
          <a:xfrm>
            <a:off x="3900488" y="1331913"/>
            <a:ext cx="1066800" cy="1719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chemeClr val="tx2"/>
                </a:solidFill>
                <a:latin typeface="Helvetica"/>
              </a:rPr>
              <a:t>Y</a:t>
            </a:r>
          </a:p>
        </p:txBody>
      </p:sp>
      <p:sp>
        <p:nvSpPr>
          <p:cNvPr id="25637" name="Rectangle 37" descr="Narrow vertical"/>
          <p:cNvSpPr>
            <a:spLocks noChangeArrowheads="1"/>
          </p:cNvSpPr>
          <p:nvPr/>
        </p:nvSpPr>
        <p:spPr bwMode="auto">
          <a:xfrm>
            <a:off x="5345113" y="3470275"/>
            <a:ext cx="1068387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FF0000"/>
                </a:solidFill>
                <a:latin typeface="Helvetica"/>
              </a:rPr>
              <a:t>Y</a:t>
            </a:r>
          </a:p>
        </p:txBody>
      </p:sp>
      <p:sp>
        <p:nvSpPr>
          <p:cNvPr id="25638" name="Rectangle 38" descr="Narrow vertical"/>
          <p:cNvSpPr>
            <a:spLocks noChangeArrowheads="1"/>
          </p:cNvSpPr>
          <p:nvPr/>
        </p:nvSpPr>
        <p:spPr bwMode="auto">
          <a:xfrm rot="-417877">
            <a:off x="2847975" y="5146675"/>
            <a:ext cx="1068388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00FF00"/>
                </a:solidFill>
                <a:latin typeface="Helvetica"/>
              </a:rPr>
              <a:t>Y</a:t>
            </a:r>
          </a:p>
        </p:txBody>
      </p:sp>
      <p:sp>
        <p:nvSpPr>
          <p:cNvPr id="25639" name="Rectangle 39" descr="Narrow vertical"/>
          <p:cNvSpPr>
            <a:spLocks noChangeArrowheads="1"/>
          </p:cNvSpPr>
          <p:nvPr/>
        </p:nvSpPr>
        <p:spPr bwMode="auto">
          <a:xfrm>
            <a:off x="2898775" y="73501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40" name="Rectangle 40" descr="Narrow vertical"/>
          <p:cNvSpPr>
            <a:spLocks noChangeArrowheads="1"/>
          </p:cNvSpPr>
          <p:nvPr/>
        </p:nvSpPr>
        <p:spPr bwMode="auto">
          <a:xfrm>
            <a:off x="2212975" y="73501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41" name="Rectangle 41" descr="Narrow vertical"/>
          <p:cNvSpPr>
            <a:spLocks noChangeArrowheads="1"/>
          </p:cNvSpPr>
          <p:nvPr/>
        </p:nvSpPr>
        <p:spPr bwMode="auto">
          <a:xfrm>
            <a:off x="2212975" y="735013"/>
            <a:ext cx="254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42" name="Rectangle 42" descr="Narrow vertical"/>
          <p:cNvSpPr>
            <a:spLocks noChangeArrowheads="1"/>
          </p:cNvSpPr>
          <p:nvPr/>
        </p:nvSpPr>
        <p:spPr bwMode="auto">
          <a:xfrm>
            <a:off x="2365375" y="904875"/>
            <a:ext cx="25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1931988" y="1487488"/>
            <a:ext cx="182562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2159000" y="2000250"/>
            <a:ext cx="31750" cy="4619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>
            <a:off x="2235200" y="2513013"/>
            <a:ext cx="31750" cy="377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H="1">
            <a:off x="2060575" y="2941638"/>
            <a:ext cx="228600" cy="461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>
            <a:off x="2082800" y="3454400"/>
            <a:ext cx="488950" cy="2516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H="1">
            <a:off x="1604963" y="4113213"/>
            <a:ext cx="912812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1235075" y="1730375"/>
            <a:ext cx="1271588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528888" y="5408613"/>
            <a:ext cx="585787" cy="231775"/>
          </a:xfrm>
          <a:prstGeom prst="ellipse">
            <a:avLst/>
          </a:prstGeom>
          <a:solidFill>
            <a:srgbClr val="7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541338" y="0"/>
            <a:ext cx="7789862" cy="1330325"/>
          </a:xfrm>
          <a:prstGeom prst="rect">
            <a:avLst/>
          </a:prstGeom>
          <a:solidFill>
            <a:srgbClr val="3C0023"/>
          </a:solidFill>
          <a:ln w="25400">
            <a:noFill/>
            <a:miter lim="800000"/>
            <a:headEnd/>
            <a:tailEnd/>
          </a:ln>
        </p:spPr>
        <p:txBody>
          <a:bodyPr lIns="71437" tIns="28575" rIns="71437" bIns="28575">
            <a:spAutoFit/>
          </a:bodyPr>
          <a:lstStyle/>
          <a:p>
            <a:pPr algn="ctr" defTabSz="1023938" eaLnBrk="1" hangingPunct="1">
              <a:lnSpc>
                <a:spcPct val="87000"/>
              </a:lnSpc>
            </a:pPr>
            <a:r>
              <a:rPr lang="en-US" altLang="en-US" sz="2700">
                <a:solidFill>
                  <a:schemeClr val="bg1"/>
                </a:solidFill>
                <a:latin typeface="Helvetica"/>
              </a:rPr>
              <a:t>More cross-links, and  higher individual affinities</a:t>
            </a:r>
          </a:p>
          <a:p>
            <a:pPr algn="ctr" defTabSz="1023938" eaLnBrk="1" hangingPunct="1">
              <a:lnSpc>
                <a:spcPct val="87000"/>
              </a:lnSpc>
            </a:pPr>
            <a:r>
              <a:rPr lang="en-US" altLang="en-US" sz="2700">
                <a:solidFill>
                  <a:schemeClr val="bg1"/>
                </a:solidFill>
                <a:latin typeface="Helvetica"/>
              </a:rPr>
              <a:t> = higher </a:t>
            </a:r>
            <a:r>
              <a:rPr lang="en-US" altLang="en-US" sz="4000">
                <a:solidFill>
                  <a:schemeClr val="bg1"/>
                </a:solidFill>
                <a:latin typeface="Helvetica"/>
              </a:rPr>
              <a:t>AVIDITY </a:t>
            </a:r>
            <a:r>
              <a:rPr lang="en-US" altLang="en-US" sz="2800">
                <a:solidFill>
                  <a:schemeClr val="bg1"/>
                </a:solidFill>
                <a:latin typeface="Helvetica"/>
              </a:rPr>
              <a:t>of the Immune Complexes</a:t>
            </a:r>
            <a:endParaRPr lang="en-US" altLang="en-US" sz="270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2909888" y="1558925"/>
            <a:ext cx="1270000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3" name="AutoShape 53"/>
          <p:cNvSpPr>
            <a:spLocks noChangeArrowheads="1"/>
          </p:cNvSpPr>
          <p:nvPr/>
        </p:nvSpPr>
        <p:spPr bwMode="auto">
          <a:xfrm>
            <a:off x="3670300" y="2757488"/>
            <a:ext cx="433388" cy="146050"/>
          </a:xfrm>
          <a:prstGeom prst="hexagon">
            <a:avLst>
              <a:gd name="adj" fmla="val 83444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4" name="AutoShape 54"/>
          <p:cNvSpPr>
            <a:spLocks noChangeArrowheads="1"/>
          </p:cNvSpPr>
          <p:nvPr/>
        </p:nvSpPr>
        <p:spPr bwMode="auto">
          <a:xfrm>
            <a:off x="6789738" y="2586038"/>
            <a:ext cx="433387" cy="146050"/>
          </a:xfrm>
          <a:prstGeom prst="hexagon">
            <a:avLst>
              <a:gd name="adj" fmla="val 83444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5" name="AutoShape 55"/>
          <p:cNvSpPr>
            <a:spLocks noChangeArrowheads="1"/>
          </p:cNvSpPr>
          <p:nvPr/>
        </p:nvSpPr>
        <p:spPr bwMode="auto">
          <a:xfrm>
            <a:off x="4735513" y="2757488"/>
            <a:ext cx="433387" cy="146050"/>
          </a:xfrm>
          <a:prstGeom prst="hexagon">
            <a:avLst>
              <a:gd name="adj" fmla="val 83444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6" name="AutoShape 56"/>
          <p:cNvSpPr>
            <a:spLocks noChangeArrowheads="1"/>
          </p:cNvSpPr>
          <p:nvPr/>
        </p:nvSpPr>
        <p:spPr bwMode="auto">
          <a:xfrm>
            <a:off x="2224088" y="2757488"/>
            <a:ext cx="434975" cy="146050"/>
          </a:xfrm>
          <a:prstGeom prst="hexagon">
            <a:avLst>
              <a:gd name="adj" fmla="val 83750"/>
              <a:gd name="vf" fmla="val 11547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5657" name="Rectangle 57" descr="Narrow vertical"/>
          <p:cNvSpPr>
            <a:spLocks noChangeArrowheads="1"/>
          </p:cNvSpPr>
          <p:nvPr/>
        </p:nvSpPr>
        <p:spPr bwMode="auto">
          <a:xfrm>
            <a:off x="3976688" y="2528888"/>
            <a:ext cx="1066800" cy="1719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0000FF"/>
                </a:solidFill>
                <a:latin typeface="Helvetica"/>
              </a:rPr>
              <a:t>Y</a:t>
            </a:r>
          </a:p>
        </p:txBody>
      </p:sp>
      <p:sp>
        <p:nvSpPr>
          <p:cNvPr id="25658" name="Rectangle 58" descr="Narrow vertical"/>
          <p:cNvSpPr>
            <a:spLocks noChangeArrowheads="1"/>
          </p:cNvSpPr>
          <p:nvPr/>
        </p:nvSpPr>
        <p:spPr bwMode="auto">
          <a:xfrm rot="-355673">
            <a:off x="2314575" y="3717925"/>
            <a:ext cx="1066800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FF0000"/>
                </a:solidFill>
                <a:latin typeface="Helvetica"/>
              </a:rPr>
              <a:t>Y</a:t>
            </a:r>
          </a:p>
        </p:txBody>
      </p:sp>
      <p:sp>
        <p:nvSpPr>
          <p:cNvPr id="25659" name="Rectangle 59" descr="Narrow vertical"/>
          <p:cNvSpPr>
            <a:spLocks noChangeArrowheads="1"/>
          </p:cNvSpPr>
          <p:nvPr/>
        </p:nvSpPr>
        <p:spPr bwMode="auto">
          <a:xfrm rot="-285841">
            <a:off x="5859463" y="5146675"/>
            <a:ext cx="1068387" cy="171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/>
            <a:r>
              <a:rPr lang="en-US" altLang="en-US" sz="10800">
                <a:solidFill>
                  <a:srgbClr val="00FF00"/>
                </a:solidFill>
                <a:latin typeface="Helvetica"/>
              </a:rPr>
              <a:t>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533401" y="2612570"/>
          <a:ext cx="7674428" cy="337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Definition &amp; </a:t>
                      </a:r>
                      <a:r>
                        <a:rPr lang="en-US" dirty="0" err="1" smtClean="0"/>
                        <a:t>Srtucture</a:t>
                      </a:r>
                      <a:endParaRPr lang="en-US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Psychomotor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Classes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Immunoglobulins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Psychomotor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Class switching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454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1371600"/>
            <a:ext cx="734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1779588" y="1487488"/>
            <a:ext cx="182562" cy="46196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008188" y="2000250"/>
            <a:ext cx="30162" cy="46196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082800" y="2513013"/>
            <a:ext cx="31750" cy="377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1909763" y="2941638"/>
            <a:ext cx="227012" cy="46196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931988" y="3454400"/>
            <a:ext cx="487362" cy="25161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82675" y="1730375"/>
            <a:ext cx="1271588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311275" y="3270250"/>
            <a:ext cx="1271588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616075" y="4997450"/>
            <a:ext cx="1271588" cy="14605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7658" name="Rectangle 10" descr="Narrow vertical"/>
          <p:cNvSpPr>
            <a:spLocks noChangeArrowheads="1"/>
          </p:cNvSpPr>
          <p:nvPr/>
        </p:nvSpPr>
        <p:spPr bwMode="auto">
          <a:xfrm>
            <a:off x="3443288" y="2957513"/>
            <a:ext cx="5472112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71437" tIns="28575" rIns="71437" bIns="28575">
            <a:spAutoFit/>
          </a:bodyPr>
          <a:lstStyle/>
          <a:p>
            <a:pPr defTabSz="1023938" eaLnBrk="1" hangingPunct="1">
              <a:lnSpc>
                <a:spcPct val="87000"/>
              </a:lnSpc>
            </a:pPr>
            <a:r>
              <a:rPr lang="en-US" altLang="en-US" sz="2700">
                <a:solidFill>
                  <a:schemeClr val="tx2"/>
                </a:solidFill>
                <a:latin typeface="Helvetica"/>
              </a:rPr>
              <a:t>Repeating  Antigenic Determinants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2593975" y="2146300"/>
            <a:ext cx="455613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2974975" y="3270250"/>
            <a:ext cx="379413" cy="1173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2746375" y="3184525"/>
            <a:ext cx="531813" cy="60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 descr="Narrow vertical"/>
          <p:cNvSpPr>
            <a:spLocks noChangeArrowheads="1"/>
          </p:cNvSpPr>
          <p:nvPr/>
        </p:nvSpPr>
        <p:spPr bwMode="auto">
          <a:xfrm>
            <a:off x="4251325" y="3527425"/>
            <a:ext cx="3622675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03187" tIns="50800" rIns="103187" bIns="50800">
            <a:spAutoFit/>
          </a:bodyPr>
          <a:lstStyle/>
          <a:p>
            <a:pPr defTabSz="1023938" eaLnBrk="1" hangingPunct="1"/>
            <a:r>
              <a:rPr lang="en-US" altLang="en-US" sz="2700">
                <a:solidFill>
                  <a:schemeClr val="tx2"/>
                </a:solidFill>
              </a:rPr>
              <a:t>e.g.   PEPTIDOGYCAN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igure 4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165100"/>
            <a:ext cx="53086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6"/>
          <p:cNvSpPr>
            <a:spLocks noChangeShapeType="1"/>
          </p:cNvSpPr>
          <p:nvPr/>
        </p:nvSpPr>
        <p:spPr bwMode="auto">
          <a:xfrm flipV="1">
            <a:off x="2843213" y="1052513"/>
            <a:ext cx="288925" cy="3603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7"/>
          <p:cNvSpPr>
            <a:spLocks noChangeShapeType="1"/>
          </p:cNvSpPr>
          <p:nvPr/>
        </p:nvSpPr>
        <p:spPr bwMode="auto">
          <a:xfrm flipH="1" flipV="1">
            <a:off x="3348038" y="1052513"/>
            <a:ext cx="287337" cy="3603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2916238" y="1557338"/>
            <a:ext cx="7921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2555875" y="908050"/>
            <a:ext cx="215900" cy="360363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 flipH="1">
            <a:off x="3708400" y="908050"/>
            <a:ext cx="287338" cy="360363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H="1">
            <a:off x="3276600" y="836613"/>
            <a:ext cx="71438" cy="4318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3132138" y="2565400"/>
            <a:ext cx="2159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2484438" y="3284538"/>
            <a:ext cx="1800225" cy="3603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>
            <a:off x="3276600" y="2565400"/>
            <a:ext cx="0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3563938" y="2133600"/>
            <a:ext cx="12239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09" name="Rectangle 20"/>
          <p:cNvSpPr>
            <a:spLocks noChangeArrowheads="1"/>
          </p:cNvSpPr>
          <p:nvPr/>
        </p:nvSpPr>
        <p:spPr bwMode="auto">
          <a:xfrm>
            <a:off x="3635375" y="1628775"/>
            <a:ext cx="1008063" cy="5048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10" name="Line 21"/>
          <p:cNvSpPr>
            <a:spLocks noChangeShapeType="1"/>
          </p:cNvSpPr>
          <p:nvPr/>
        </p:nvSpPr>
        <p:spPr bwMode="auto">
          <a:xfrm>
            <a:off x="3635375" y="2276475"/>
            <a:ext cx="129698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Rectangle 22"/>
          <p:cNvSpPr>
            <a:spLocks noChangeArrowheads="1"/>
          </p:cNvSpPr>
          <p:nvPr/>
        </p:nvSpPr>
        <p:spPr bwMode="auto">
          <a:xfrm>
            <a:off x="3563938" y="2492375"/>
            <a:ext cx="13684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12" name="Rectangle 23"/>
          <p:cNvSpPr>
            <a:spLocks noChangeArrowheads="1"/>
          </p:cNvSpPr>
          <p:nvPr/>
        </p:nvSpPr>
        <p:spPr bwMode="auto">
          <a:xfrm>
            <a:off x="4716463" y="3141663"/>
            <a:ext cx="50323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5219700" y="3213100"/>
            <a:ext cx="1873250" cy="576263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29714" name="Line 25"/>
          <p:cNvSpPr>
            <a:spLocks noChangeShapeType="1"/>
          </p:cNvSpPr>
          <p:nvPr/>
        </p:nvSpPr>
        <p:spPr bwMode="auto">
          <a:xfrm>
            <a:off x="3635375" y="2565400"/>
            <a:ext cx="1512888" cy="792163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4716463" y="6237288"/>
            <a:ext cx="11557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TW" sz="1800">
                <a:solidFill>
                  <a:srgbClr val="000099"/>
                </a:solidFill>
              </a:rPr>
              <a:t>50-5</a:t>
            </a:r>
            <a:r>
              <a:rPr lang="en-US" altLang="zh-TW" sz="1800">
                <a:solidFill>
                  <a:srgbClr val="000099"/>
                </a:solidFill>
              </a:rPr>
              <a:t>5</a:t>
            </a:r>
            <a:r>
              <a:rPr lang="zh-TW" altLang="en-US" sz="1800">
                <a:solidFill>
                  <a:srgbClr val="000099"/>
                </a:solidFill>
              </a:rPr>
              <a:t> </a:t>
            </a:r>
            <a:r>
              <a:rPr lang="en-US" altLang="zh-TW" sz="1800">
                <a:solidFill>
                  <a:srgbClr val="000099"/>
                </a:solidFill>
              </a:rPr>
              <a:t>kDa</a:t>
            </a:r>
          </a:p>
        </p:txBody>
      </p:sp>
      <p:sp>
        <p:nvSpPr>
          <p:cNvPr id="29716" name="Text Box 27"/>
          <p:cNvSpPr txBox="1">
            <a:spLocks noChangeArrowheads="1"/>
          </p:cNvSpPr>
          <p:nvPr/>
        </p:nvSpPr>
        <p:spPr bwMode="auto">
          <a:xfrm>
            <a:off x="7092950" y="4941888"/>
            <a:ext cx="8509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000099"/>
                </a:solidFill>
              </a:rPr>
              <a:t>22 kDa</a:t>
            </a:r>
          </a:p>
        </p:txBody>
      </p:sp>
      <p:sp>
        <p:nvSpPr>
          <p:cNvPr id="29717" name="Text Box 28"/>
          <p:cNvSpPr txBox="1">
            <a:spLocks noChangeArrowheads="1"/>
          </p:cNvSpPr>
          <p:nvPr/>
        </p:nvSpPr>
        <p:spPr bwMode="auto">
          <a:xfrm>
            <a:off x="5508625" y="981075"/>
            <a:ext cx="9652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000099"/>
                </a:solidFill>
              </a:rPr>
              <a:t>100 kDa</a:t>
            </a:r>
          </a:p>
        </p:txBody>
      </p:sp>
      <p:sp>
        <p:nvSpPr>
          <p:cNvPr id="29718" name="Text Box 29"/>
          <p:cNvSpPr txBox="1">
            <a:spLocks noChangeArrowheads="1"/>
          </p:cNvSpPr>
          <p:nvPr/>
        </p:nvSpPr>
        <p:spPr bwMode="auto">
          <a:xfrm>
            <a:off x="6516688" y="2589213"/>
            <a:ext cx="2465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600">
                <a:cs typeface="Times New Roman" pitchFamily="18" charset="0"/>
              </a:rPr>
              <a:t>→ </a:t>
            </a:r>
            <a:r>
              <a:rPr lang="en-US" altLang="zh-TW" sz="1600">
                <a:cs typeface="Times New Roman" pitchFamily="18" charset="0"/>
              </a:rPr>
              <a:t>numerous small peptides</a:t>
            </a:r>
          </a:p>
        </p:txBody>
      </p:sp>
      <p:sp>
        <p:nvSpPr>
          <p:cNvPr id="29719" name="Text Box 30"/>
          <p:cNvSpPr txBox="1">
            <a:spLocks noChangeArrowheads="1"/>
          </p:cNvSpPr>
          <p:nvPr/>
        </p:nvSpPr>
        <p:spPr bwMode="auto">
          <a:xfrm>
            <a:off x="1042988" y="1484313"/>
            <a:ext cx="10525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>
                <a:solidFill>
                  <a:srgbClr val="000099"/>
                </a:solidFill>
              </a:rPr>
              <a:t>150 kDa</a:t>
            </a:r>
          </a:p>
        </p:txBody>
      </p:sp>
      <p:sp>
        <p:nvSpPr>
          <p:cNvPr id="29720" name="Text Box 31"/>
          <p:cNvSpPr txBox="1">
            <a:spLocks noChangeArrowheads="1"/>
          </p:cNvSpPr>
          <p:nvPr/>
        </p:nvSpPr>
        <p:spPr bwMode="auto">
          <a:xfrm>
            <a:off x="179388" y="3573463"/>
            <a:ext cx="1612900" cy="105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000099"/>
                </a:solidFill>
              </a:rPr>
              <a:t>F</a:t>
            </a:r>
            <a:r>
              <a:rPr lang="en-US" altLang="zh-TW" sz="1800">
                <a:solidFill>
                  <a:srgbClr val="CC3300"/>
                </a:solidFill>
              </a:rPr>
              <a:t>ab</a:t>
            </a:r>
            <a:r>
              <a:rPr lang="en-US" altLang="zh-TW" sz="1800">
                <a:solidFill>
                  <a:schemeClr val="accent2"/>
                </a:solidFill>
              </a:rPr>
              <a:t> </a:t>
            </a:r>
            <a:r>
              <a:rPr lang="en-US" altLang="zh-TW" sz="1800">
                <a:solidFill>
                  <a:srgbClr val="000099"/>
                </a:solidFill>
              </a:rPr>
              <a:t>fragment: </a:t>
            </a:r>
          </a:p>
          <a:p>
            <a:pPr eaLnBrk="1" hangingPunct="1"/>
            <a:r>
              <a:rPr lang="en-US" altLang="zh-TW" sz="1800" u="sng">
                <a:solidFill>
                  <a:srgbClr val="CC3300"/>
                </a:solidFill>
              </a:rPr>
              <a:t>a</a:t>
            </a:r>
            <a:r>
              <a:rPr lang="en-US" altLang="zh-TW" sz="1800">
                <a:solidFill>
                  <a:srgbClr val="000099"/>
                </a:solidFill>
              </a:rPr>
              <a:t>ntigen</a:t>
            </a:r>
            <a:r>
              <a:rPr lang="en-US" altLang="zh-TW" sz="1800">
                <a:solidFill>
                  <a:schemeClr val="accent2"/>
                </a:solidFill>
              </a:rPr>
              <a:t> </a:t>
            </a:r>
            <a:r>
              <a:rPr lang="en-US" altLang="zh-TW" sz="1800" u="sng">
                <a:solidFill>
                  <a:srgbClr val="CC3300"/>
                </a:solidFill>
              </a:rPr>
              <a:t>b</a:t>
            </a:r>
            <a:r>
              <a:rPr lang="en-US" altLang="zh-TW" sz="1800">
                <a:solidFill>
                  <a:srgbClr val="000099"/>
                </a:solidFill>
              </a:rPr>
              <a:t>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000099"/>
                </a:solidFill>
              </a:rPr>
              <a:t>45 kDa</a:t>
            </a:r>
          </a:p>
        </p:txBody>
      </p:sp>
      <p:sp>
        <p:nvSpPr>
          <p:cNvPr id="29721" name="Text Box 32"/>
          <p:cNvSpPr txBox="1">
            <a:spLocks noChangeArrowheads="1"/>
          </p:cNvSpPr>
          <p:nvPr/>
        </p:nvSpPr>
        <p:spPr bwMode="auto">
          <a:xfrm>
            <a:off x="1116013" y="5013325"/>
            <a:ext cx="1416050" cy="105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000099"/>
                </a:solidFill>
              </a:rPr>
              <a:t>F</a:t>
            </a:r>
            <a:r>
              <a:rPr lang="en-US" altLang="zh-TW" sz="1800">
                <a:solidFill>
                  <a:srgbClr val="CC3300"/>
                </a:solidFill>
              </a:rPr>
              <a:t>c</a:t>
            </a:r>
            <a:r>
              <a:rPr lang="en-US" altLang="zh-TW" sz="1800">
                <a:solidFill>
                  <a:schemeClr val="accent2"/>
                </a:solidFill>
              </a:rPr>
              <a:t> </a:t>
            </a:r>
            <a:r>
              <a:rPr lang="en-US" altLang="zh-TW" sz="1800">
                <a:solidFill>
                  <a:srgbClr val="000099"/>
                </a:solidFill>
              </a:rPr>
              <a:t>fragment:</a:t>
            </a:r>
            <a:r>
              <a:rPr lang="en-US" altLang="zh-TW" sz="1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altLang="zh-TW" sz="1800" u="sng">
                <a:solidFill>
                  <a:srgbClr val="CC3300"/>
                </a:solidFill>
              </a:rPr>
              <a:t>c</a:t>
            </a:r>
            <a:r>
              <a:rPr lang="en-US" altLang="zh-TW" sz="1800">
                <a:solidFill>
                  <a:srgbClr val="000099"/>
                </a:solidFill>
              </a:rPr>
              <a:t>rystallizable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000099"/>
                </a:solidFill>
              </a:rPr>
              <a:t>50 kDa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471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Antibody to the Fab fragment could react with both the H and L chains, whereas antibody to the Fc fragment reacted only with the H chain.</a:t>
            </a:r>
          </a:p>
          <a:p>
            <a:pPr eaLnBrk="1" hangingPunct="1"/>
            <a:endParaRPr lang="en-US" altLang="zh-TW" sz="2800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  <a:sym typeface="Symbol" pitchFamily="18" charset="2"/>
              </a:rPr>
              <a:t> Fab consists of portions of an H and a L </a:t>
            </a:r>
            <a:r>
              <a:rPr lang="en-US" altLang="zh-TW" sz="2800">
                <a:solidFill>
                  <a:srgbClr val="003399"/>
                </a:solidFill>
              </a:rPr>
              <a:t>chain.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zh-TW" sz="2800">
                <a:solidFill>
                  <a:srgbClr val="003399"/>
                </a:solidFill>
                <a:sym typeface="Symbol" pitchFamily="18" charset="2"/>
              </a:rPr>
              <a:t></a:t>
            </a:r>
            <a:r>
              <a:rPr lang="en-US" altLang="zh-TW" sz="2800">
                <a:solidFill>
                  <a:srgbClr val="003399"/>
                </a:solidFill>
              </a:rPr>
              <a:t> Fc contains only H chain components.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pic>
        <p:nvPicPr>
          <p:cNvPr id="5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00375"/>
            <a:ext cx="6858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TI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58888" y="765175"/>
            <a:ext cx="6789737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- A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CC3300"/>
                </a:solidFill>
              </a:rPr>
              <a:t>heterogeneous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</a:rPr>
              <a:t>spectrum of antibodies 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in the serum </a:t>
            </a:r>
            <a:r>
              <a:rPr lang="en-US" altLang="zh-TW" sz="2800">
                <a:solidFill>
                  <a:srgbClr val="003399"/>
                </a:solidFill>
                <a:latin typeface="Symbol" pitchFamily="18" charset="2"/>
              </a:rPr>
              <a:t>g</a:t>
            </a:r>
            <a:r>
              <a:rPr lang="en-US" altLang="zh-TW" sz="2800">
                <a:solidFill>
                  <a:srgbClr val="003399"/>
                </a:solidFill>
              </a:rPr>
              <a:t>-globulin fraction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- </a:t>
            </a:r>
            <a:r>
              <a:rPr lang="en-US" altLang="zh-TW" sz="2800">
                <a:solidFill>
                  <a:srgbClr val="CC3300"/>
                </a:solidFill>
              </a:rPr>
              <a:t>Multiple myeloma</a:t>
            </a:r>
            <a:r>
              <a:rPr lang="en-US" altLang="zh-TW" sz="2800">
                <a:solidFill>
                  <a:srgbClr val="003399"/>
                </a:solidFill>
              </a:rPr>
              <a:t>: a cancer of Ab-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producing plasma cells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- Myeloma protein: 95% of the serum Ig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- </a:t>
            </a:r>
            <a:r>
              <a:rPr lang="en-US" altLang="zh-TW" sz="2800">
                <a:solidFill>
                  <a:srgbClr val="CC3300"/>
                </a:solidFill>
              </a:rPr>
              <a:t>Bence-Jones proteins</a:t>
            </a:r>
            <a:r>
              <a:rPr lang="en-US" altLang="zh-TW" sz="2800">
                <a:solidFill>
                  <a:srgbClr val="003399"/>
                </a:solidFill>
              </a:rPr>
              <a:t>: the excess light chains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in the urine.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- MOPC: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CC3300"/>
                </a:solidFill>
              </a:rPr>
              <a:t>m</a:t>
            </a:r>
            <a:r>
              <a:rPr lang="en-US" altLang="zh-TW" sz="2800">
                <a:solidFill>
                  <a:srgbClr val="003399"/>
                </a:solidFill>
              </a:rPr>
              <a:t>ineral-</a:t>
            </a:r>
            <a:r>
              <a:rPr lang="en-US" altLang="zh-TW" sz="2800">
                <a:solidFill>
                  <a:srgbClr val="CC3300"/>
                </a:solidFill>
              </a:rPr>
              <a:t>o</a:t>
            </a:r>
            <a:r>
              <a:rPr lang="en-US" altLang="zh-TW" sz="2800">
                <a:solidFill>
                  <a:srgbClr val="003399"/>
                </a:solidFill>
              </a:rPr>
              <a:t>il induced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CC3300"/>
                </a:solidFill>
              </a:rPr>
              <a:t>p</a:t>
            </a:r>
            <a:r>
              <a:rPr lang="en-US" altLang="zh-TW" sz="2800">
                <a:solidFill>
                  <a:srgbClr val="003399"/>
                </a:solidFill>
              </a:rPr>
              <a:t>lasma</a:t>
            </a:r>
            <a:r>
              <a:rPr lang="en-US" altLang="zh-TW" sz="2800">
                <a:solidFill>
                  <a:srgbClr val="CC3300"/>
                </a:solidFill>
              </a:rPr>
              <a:t>c</a:t>
            </a:r>
            <a:r>
              <a:rPr lang="en-US" altLang="zh-TW" sz="2800">
                <a:solidFill>
                  <a:srgbClr val="003399"/>
                </a:solidFill>
              </a:rPr>
              <a:t>ytoma</a:t>
            </a:r>
          </a:p>
          <a:p>
            <a:pPr eaLnBrk="1" hangingPunct="1"/>
            <a:r>
              <a:rPr lang="en-US" altLang="zh-TW" sz="2800">
                <a:solidFill>
                  <a:srgbClr val="006600"/>
                </a:solidFill>
              </a:rPr>
              <a:t>   </a:t>
            </a:r>
            <a:r>
              <a:rPr lang="en-US" altLang="zh-TW" sz="2800">
                <a:solidFill>
                  <a:srgbClr val="003399"/>
                </a:solidFill>
              </a:rPr>
              <a:t>in mice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table 4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65100"/>
            <a:ext cx="58435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905000" y="47625"/>
            <a:ext cx="5251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solidFill>
                  <a:srgbClr val="CC3300"/>
                </a:solidFill>
              </a:rPr>
              <a:t>  Heavy and light chains </a:t>
            </a:r>
          </a:p>
          <a:p>
            <a:pPr eaLnBrk="1" hangingPunct="1"/>
            <a:r>
              <a:rPr lang="en-US" altLang="zh-TW" sz="3600" b="1">
                <a:solidFill>
                  <a:srgbClr val="CC3300"/>
                </a:solidFill>
              </a:rPr>
              <a:t>are folded into “domains”</a:t>
            </a:r>
          </a:p>
        </p:txBody>
      </p:sp>
      <p:pic>
        <p:nvPicPr>
          <p:cNvPr id="35843" name="Picture 6" descr="figure 4-1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46085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258888" y="177323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800"/>
              <a:t>(</a:t>
            </a:r>
            <a:r>
              <a:rPr lang="en-US" altLang="zh-TW" sz="1800"/>
              <a:t>IgG, IgD, IgA)</a:t>
            </a:r>
          </a:p>
        </p:txBody>
      </p:sp>
      <p:pic>
        <p:nvPicPr>
          <p:cNvPr id="35845" name="Picture 8" descr="figure 4-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141663"/>
            <a:ext cx="2949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6300788" y="306863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800"/>
              <a:t>(</a:t>
            </a:r>
            <a:r>
              <a:rPr lang="en-US" altLang="zh-TW" sz="1800"/>
              <a:t>IgM, IgE)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650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200" b="1">
                <a:solidFill>
                  <a:srgbClr val="CC3300"/>
                </a:solidFill>
              </a:rPr>
              <a:t>Associations between domains of an Ab molecule</a:t>
            </a:r>
          </a:p>
        </p:txBody>
      </p:sp>
      <p:pic>
        <p:nvPicPr>
          <p:cNvPr id="36867" name="Picture 4" descr="figure 4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62547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476375" y="1484313"/>
            <a:ext cx="647700" cy="5762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019925" y="2492375"/>
            <a:ext cx="720725" cy="5762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838950" y="170021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CC3300"/>
                </a:solidFill>
              </a:rPr>
              <a:t>2 Ag-binding sites: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82804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600">
                <a:solidFill>
                  <a:srgbClr val="CC3300"/>
                </a:solidFill>
              </a:rPr>
              <a:t>Immunoglobulin Domains</a:t>
            </a:r>
          </a:p>
          <a:p>
            <a:pPr eaLnBrk="1" hangingPunct="1"/>
            <a:r>
              <a:rPr lang="en-US" altLang="zh-TW" sz="3600">
                <a:solidFill>
                  <a:srgbClr val="003399"/>
                </a:solidFill>
              </a:rPr>
              <a:t>  </a:t>
            </a:r>
            <a:r>
              <a:rPr lang="en-US" altLang="zh-TW" sz="2800">
                <a:solidFill>
                  <a:srgbClr val="003399"/>
                </a:solidFill>
              </a:rPr>
              <a:t>- each contains about 110 a.a. residues and an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 intrachain disulfide bond that forms a loop of 60 a.a.</a:t>
            </a:r>
          </a:p>
          <a:p>
            <a:pPr eaLnBrk="1" hangingPunct="1"/>
            <a:endParaRPr lang="en-US" altLang="zh-TW" sz="2800">
              <a:solidFill>
                <a:srgbClr val="003399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zh-TW" sz="3600">
                <a:solidFill>
                  <a:srgbClr val="CC3300"/>
                </a:solidFill>
              </a:rPr>
              <a:t>Variable-Region Domains</a:t>
            </a:r>
            <a:endParaRPr lang="en-US" altLang="zh-TW" sz="2800">
              <a:solidFill>
                <a:srgbClr val="006600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-</a:t>
            </a:r>
            <a:r>
              <a:rPr lang="en-US" altLang="zh-TW" sz="3600">
                <a:solidFill>
                  <a:srgbClr val="003399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</a:rPr>
              <a:t>hypervariable regions: 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  (15% - 20% of the variable domain)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solidFill>
                  <a:srgbClr val="000099"/>
                </a:solidFill>
              </a:rPr>
              <a:t>     =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CC3300"/>
                </a:solidFill>
              </a:rPr>
              <a:t>c</a:t>
            </a:r>
            <a:r>
              <a:rPr lang="en-US" altLang="zh-TW" sz="2800">
                <a:solidFill>
                  <a:srgbClr val="003399"/>
                </a:solidFill>
              </a:rPr>
              <a:t>omplementarity-</a:t>
            </a:r>
            <a:r>
              <a:rPr lang="en-US" altLang="zh-TW" sz="2800">
                <a:solidFill>
                  <a:srgbClr val="CC3300"/>
                </a:solidFill>
              </a:rPr>
              <a:t>d</a:t>
            </a:r>
            <a:r>
              <a:rPr lang="en-US" altLang="zh-TW" sz="2800">
                <a:solidFill>
                  <a:srgbClr val="003399"/>
                </a:solidFill>
              </a:rPr>
              <a:t>etermining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CC3300"/>
                </a:solidFill>
              </a:rPr>
              <a:t>r</a:t>
            </a:r>
            <a:r>
              <a:rPr lang="en-US" altLang="zh-TW" sz="2800">
                <a:solidFill>
                  <a:srgbClr val="003399"/>
                </a:solidFill>
              </a:rPr>
              <a:t>egions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</a:rPr>
              <a:t>(CDR)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     CDR1, CDR2, CDR3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   - framework regions (FR)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   - diversity in the V</a:t>
            </a:r>
            <a:r>
              <a:rPr lang="en-US" altLang="zh-TW" sz="2800" baseline="-25000">
                <a:solidFill>
                  <a:srgbClr val="003399"/>
                </a:solidFill>
              </a:rPr>
              <a:t>H</a:t>
            </a:r>
            <a:r>
              <a:rPr lang="en-US" altLang="zh-TW" sz="2800">
                <a:solidFill>
                  <a:srgbClr val="003399"/>
                </a:solidFill>
              </a:rPr>
              <a:t> domain is concentrated in CDRs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err="1" smtClean="0"/>
              <a:t>Immunoglobulins</a:t>
            </a:r>
            <a:endParaRPr lang="en-US" dirty="0" smtClean="0"/>
          </a:p>
          <a:p>
            <a:r>
              <a:rPr lang="en-US" dirty="0" smtClean="0"/>
              <a:t>Classes</a:t>
            </a:r>
          </a:p>
          <a:p>
            <a:r>
              <a:rPr lang="en-US" dirty="0" smtClean="0"/>
              <a:t>Mechanism</a:t>
            </a:r>
          </a:p>
          <a:p>
            <a:r>
              <a:rPr lang="en-US" dirty="0" smtClean="0"/>
              <a:t>Class switching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86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figure 4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205038"/>
            <a:ext cx="44418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827088" y="0"/>
            <a:ext cx="7777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CC3300"/>
                </a:solidFill>
              </a:rPr>
              <a:t>Conformational changes may be induced</a:t>
            </a:r>
          </a:p>
          <a:p>
            <a:pPr algn="ctr" eaLnBrk="1" hangingPunct="1"/>
            <a:r>
              <a:rPr lang="en-US" altLang="zh-TW" sz="3200">
                <a:solidFill>
                  <a:srgbClr val="CC3300"/>
                </a:solidFill>
              </a:rPr>
              <a:t> by antigen binding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79388" y="1628775"/>
            <a:ext cx="3455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000099"/>
                </a:solidFill>
              </a:rPr>
              <a:t>─</a:t>
            </a:r>
            <a:r>
              <a:rPr lang="zh-TW" altLang="en-US" sz="1800" b="1">
                <a:solidFill>
                  <a:srgbClr val="000099"/>
                </a:solidFill>
              </a:rPr>
              <a:t> </a:t>
            </a:r>
            <a:r>
              <a:rPr lang="en-US" altLang="zh-TW" sz="1800" b="1">
                <a:solidFill>
                  <a:srgbClr val="000099"/>
                </a:solidFill>
              </a:rPr>
              <a:t>: after binding to the Ag </a:t>
            </a:r>
          </a:p>
          <a:p>
            <a:pPr eaLnBrk="1" hangingPunct="1">
              <a:spcBef>
                <a:spcPct val="50000"/>
              </a:spcBef>
            </a:pPr>
            <a:endParaRPr lang="zh-TW" altLang="en-US" b="1">
              <a:solidFill>
                <a:srgbClr val="990099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990099"/>
                </a:solidFill>
                <a:cs typeface="Times New Roman" pitchFamily="18" charset="0"/>
              </a:rPr>
              <a:t>─</a:t>
            </a:r>
            <a:r>
              <a:rPr lang="zh-TW" altLang="en-US" sz="1800" b="1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en-US" altLang="zh-TW" sz="1800" b="1">
                <a:solidFill>
                  <a:srgbClr val="990099"/>
                </a:solidFill>
                <a:cs typeface="Times New Roman" pitchFamily="18" charset="0"/>
              </a:rPr>
              <a:t>: before binding to the Ag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5867400" y="1412875"/>
            <a:ext cx="30972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000099"/>
                </a:solidFill>
              </a:rPr>
              <a:t>CDRs of L chain : L1, L2, L3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000099"/>
                </a:solidFill>
              </a:rPr>
              <a:t>CDRs of H chain : H1, H2, H3</a:t>
            </a: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>
            <a:off x="3203575" y="2997200"/>
            <a:ext cx="360363" cy="71438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11"/>
          <p:cNvSpPr>
            <a:spLocks noChangeShapeType="1"/>
          </p:cNvSpPr>
          <p:nvPr/>
        </p:nvSpPr>
        <p:spPr bwMode="auto">
          <a:xfrm>
            <a:off x="3059113" y="1916113"/>
            <a:ext cx="792162" cy="7921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7235825" y="3933825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99"/>
                </a:solidFill>
              </a:rPr>
              <a:t>Fab</a:t>
            </a:r>
            <a:endParaRPr lang="zh-TW" altLang="en-US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8048625" cy="900113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800" b="1" i="1">
                <a:solidFill>
                  <a:srgbClr val="003399"/>
                </a:solidFill>
              </a:rPr>
              <a:t>Ab-mediated effector functions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696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200">
                <a:solidFill>
                  <a:srgbClr val="003399"/>
                </a:solidFill>
              </a:rPr>
              <a:t>- Antibodies generally do not kill or remove </a:t>
            </a:r>
          </a:p>
          <a:p>
            <a:pPr eaLnBrk="1" hangingPunct="1">
              <a:defRPr/>
            </a:pPr>
            <a:r>
              <a:rPr lang="en-US" altLang="zh-TW" sz="3200">
                <a:solidFill>
                  <a:srgbClr val="003399"/>
                </a:solidFill>
              </a:rPr>
              <a:t>  pathogens solely by binding to them.</a:t>
            </a:r>
          </a:p>
          <a:p>
            <a:pPr eaLnBrk="1" hangingPunct="1">
              <a:defRPr/>
            </a:pPr>
            <a:endParaRPr lang="en-US" altLang="zh-TW" sz="3200">
              <a:solidFill>
                <a:srgbClr val="003399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zh-TW" sz="3200">
                <a:solidFill>
                  <a:srgbClr val="003399"/>
                </a:solidFill>
              </a:rPr>
              <a:t> While V regions bind to Ag, the</a:t>
            </a:r>
            <a:r>
              <a:rPr lang="en-US" altLang="zh-TW" sz="3200">
                <a:solidFill>
                  <a:srgbClr val="006600"/>
                </a:solidFill>
              </a:rPr>
              <a:t> </a:t>
            </a:r>
            <a:r>
              <a:rPr lang="en-US" altLang="zh-TW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TW" sz="3200" b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US" altLang="zh-TW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</a:t>
            </a:r>
          </a:p>
          <a:p>
            <a:pPr eaLnBrk="1" hangingPunct="1">
              <a:defRPr/>
            </a:pPr>
            <a:r>
              <a:rPr lang="en-US" altLang="zh-TW" sz="3200">
                <a:solidFill>
                  <a:srgbClr val="006600"/>
                </a:solidFill>
              </a:rPr>
              <a:t>  </a:t>
            </a:r>
            <a:r>
              <a:rPr lang="en-US" altLang="zh-TW" sz="3200">
                <a:solidFill>
                  <a:srgbClr val="003399"/>
                </a:solidFill>
              </a:rPr>
              <a:t>is responsible for a variety of collaborative</a:t>
            </a:r>
          </a:p>
          <a:p>
            <a:pPr eaLnBrk="1" hangingPunct="1">
              <a:defRPr/>
            </a:pPr>
            <a:r>
              <a:rPr lang="en-US" altLang="zh-TW" sz="3200">
                <a:solidFill>
                  <a:srgbClr val="003399"/>
                </a:solidFill>
              </a:rPr>
              <a:t>  interactions with other</a:t>
            </a:r>
            <a:r>
              <a:rPr lang="en-US" altLang="zh-TW" sz="3200">
                <a:solidFill>
                  <a:srgbClr val="006600"/>
                </a:solidFill>
              </a:rPr>
              <a:t> </a:t>
            </a:r>
            <a:r>
              <a:rPr lang="en-US" altLang="zh-TW" sz="3200">
                <a:solidFill>
                  <a:srgbClr val="CC3300"/>
                </a:solidFill>
              </a:rPr>
              <a:t>proteins</a:t>
            </a:r>
            <a:r>
              <a:rPr lang="en-US" altLang="zh-TW" sz="3200">
                <a:solidFill>
                  <a:srgbClr val="003399"/>
                </a:solidFill>
              </a:rPr>
              <a:t>,</a:t>
            </a:r>
            <a:r>
              <a:rPr lang="en-US" altLang="zh-TW" sz="3200">
                <a:solidFill>
                  <a:srgbClr val="006600"/>
                </a:solidFill>
              </a:rPr>
              <a:t> </a:t>
            </a:r>
            <a:r>
              <a:rPr lang="en-US" altLang="zh-TW" sz="3200">
                <a:solidFill>
                  <a:srgbClr val="CC3300"/>
                </a:solidFill>
              </a:rPr>
              <a:t>cells</a:t>
            </a:r>
            <a:r>
              <a:rPr lang="en-US" altLang="zh-TW" sz="3200">
                <a:solidFill>
                  <a:srgbClr val="003399"/>
                </a:solidFill>
              </a:rPr>
              <a:t>, and</a:t>
            </a:r>
          </a:p>
          <a:p>
            <a:pPr eaLnBrk="1" hangingPunct="1">
              <a:defRPr/>
            </a:pPr>
            <a:r>
              <a:rPr lang="en-US" altLang="zh-TW" sz="3200">
                <a:solidFill>
                  <a:srgbClr val="006600"/>
                </a:solidFill>
              </a:rPr>
              <a:t>  </a:t>
            </a:r>
            <a:r>
              <a:rPr lang="en-US" altLang="zh-TW" sz="3200">
                <a:solidFill>
                  <a:srgbClr val="CC3300"/>
                </a:solidFill>
              </a:rPr>
              <a:t>tissues</a:t>
            </a:r>
            <a:r>
              <a:rPr lang="en-US" altLang="zh-TW" sz="3200">
                <a:solidFill>
                  <a:srgbClr val="006600"/>
                </a:solidFill>
              </a:rPr>
              <a:t> </a:t>
            </a:r>
            <a:r>
              <a:rPr lang="en-US" altLang="zh-TW" sz="3200">
                <a:solidFill>
                  <a:srgbClr val="003399"/>
                </a:solidFill>
              </a:rPr>
              <a:t>that result in the effector  functions</a:t>
            </a:r>
          </a:p>
          <a:p>
            <a:pPr eaLnBrk="1" hangingPunct="1">
              <a:defRPr/>
            </a:pPr>
            <a:r>
              <a:rPr lang="en-US" altLang="zh-TW" sz="3200">
                <a:solidFill>
                  <a:srgbClr val="003399"/>
                </a:solidFill>
              </a:rPr>
              <a:t>  of the Ab</a:t>
            </a:r>
            <a:r>
              <a:rPr lang="zh-TW" altLang="en-US" sz="3200">
                <a:solidFill>
                  <a:srgbClr val="003399"/>
                </a:solidFill>
              </a:rPr>
              <a:t> </a:t>
            </a:r>
            <a:r>
              <a:rPr lang="en-US" altLang="zh-TW" sz="3200">
                <a:solidFill>
                  <a:srgbClr val="003399"/>
                </a:solidFill>
              </a:rPr>
              <a:t>responses.</a:t>
            </a:r>
            <a:endParaRPr lang="zh-TW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78184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solidFill>
                  <a:srgbClr val="CC3300"/>
                </a:solidFill>
              </a:rPr>
              <a:t>    Ab-Mediated Effector Functions</a:t>
            </a:r>
            <a:endParaRPr lang="en-US" altLang="zh-TW" sz="2800">
              <a:solidFill>
                <a:srgbClr val="003399"/>
              </a:solidFill>
            </a:endParaRPr>
          </a:p>
          <a:p>
            <a:pPr eaLnBrk="1" hangingPunct="1"/>
            <a:endParaRPr lang="en-US" altLang="zh-TW" sz="2800">
              <a:solidFill>
                <a:srgbClr val="003399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zh-TW" sz="2800">
                <a:solidFill>
                  <a:srgbClr val="003399"/>
                </a:solidFill>
              </a:rPr>
              <a:t> Opsonization </a:t>
            </a:r>
            <a:r>
              <a:rPr lang="zh-TW" altLang="en-US" sz="2800">
                <a:solidFill>
                  <a:srgbClr val="003399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</a:rPr>
              <a:t>is promoted by Ab</a:t>
            </a:r>
          </a:p>
          <a:p>
            <a:pPr eaLnBrk="1" hangingPunct="1">
              <a:buFontTx/>
              <a:buChar char="-"/>
            </a:pPr>
            <a:endParaRPr lang="en-US" altLang="zh-TW" sz="2800">
              <a:solidFill>
                <a:srgbClr val="003399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zh-TW" sz="2800">
                <a:solidFill>
                  <a:srgbClr val="003399"/>
                </a:solidFill>
              </a:rPr>
              <a:t> Abs activate complement </a:t>
            </a:r>
            <a:endParaRPr lang="en-US" altLang="zh-TW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zh-TW" sz="2800">
                <a:solidFill>
                  <a:srgbClr val="003399"/>
                </a:solidFill>
              </a:rPr>
              <a:t> Antibody-dependent cell-mediated cytotoxicity 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(ADCC) kills cells  </a:t>
            </a:r>
            <a:endParaRPr lang="en-US" altLang="zh-TW">
              <a:solidFill>
                <a:srgbClr val="003399"/>
              </a:solidFill>
            </a:endParaRPr>
          </a:p>
          <a:p>
            <a:pPr eaLnBrk="1" hangingPunct="1"/>
            <a:endParaRPr lang="en-US" altLang="zh-TW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- Some Abs can cross epithelial layers by transcytosis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1F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-747713"/>
            <a:ext cx="5200650" cy="7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87450" y="-863600"/>
            <a:ext cx="5256213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42988" y="0"/>
            <a:ext cx="1873250" cy="6669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1871663" cy="194945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000">
                <a:solidFill>
                  <a:srgbClr val="003399"/>
                </a:solidFill>
              </a:rPr>
              <a:t>Ab promotes opsonization through a</a:t>
            </a:r>
          </a:p>
          <a:p>
            <a:pPr eaLnBrk="1" hangingPunct="1"/>
            <a:r>
              <a:rPr lang="en-US" altLang="zh-TW" sz="2000">
                <a:solidFill>
                  <a:srgbClr val="000099"/>
                </a:solidFill>
              </a:rPr>
              <a:t>binding to Fc receptors (FcR)</a:t>
            </a:r>
          </a:p>
          <a:p>
            <a:pPr eaLnBrk="1" hangingPunct="1"/>
            <a:r>
              <a:rPr kumimoji="0" lang="en-US" altLang="zh-TW" sz="2000">
                <a:solidFill>
                  <a:srgbClr val="000099"/>
                </a:solidFill>
              </a:rPr>
              <a:t>on phagocytes</a:t>
            </a:r>
            <a:r>
              <a:rPr kumimoji="0" lang="en-US" altLang="zh-TW" sz="2000"/>
              <a:t>  </a:t>
            </a:r>
            <a:endParaRPr lang="en-US" altLang="zh-TW" sz="200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019925" y="3500438"/>
            <a:ext cx="1511300" cy="316865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003399"/>
                </a:solidFill>
              </a:rPr>
              <a:t>Ab activates complement-mediated cytolysis or promotes opsonization through a binding to C receptors on phagocytes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195513" y="5157788"/>
            <a:ext cx="1368425" cy="358775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5651500" y="3789363"/>
            <a:ext cx="1368425" cy="10795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5580063" y="5516563"/>
            <a:ext cx="1439862" cy="7207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7975" y="228600"/>
            <a:ext cx="863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800" b="1">
                <a:solidFill>
                  <a:srgbClr val="CC3300"/>
                </a:solidFill>
              </a:rPr>
              <a:t>Antibody-dependent cell-mediated cytotoxicity (ADCC)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683895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473950" y="6461125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/>
              <a:t>(Figure 14-15)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031163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/>
              <a:t>                      </a:t>
            </a:r>
            <a:r>
              <a:rPr lang="en-US" altLang="zh-TW" sz="3600" b="1">
                <a:solidFill>
                  <a:srgbClr val="CC3300"/>
                </a:solidFill>
              </a:rPr>
              <a:t>Transcytosis</a:t>
            </a:r>
          </a:p>
          <a:p>
            <a:pPr eaLnBrk="1" hangingPunct="1"/>
            <a:endParaRPr lang="en-US" altLang="zh-TW" sz="4000">
              <a:solidFill>
                <a:srgbClr val="006600"/>
              </a:solidFill>
            </a:endParaRP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 - </a:t>
            </a:r>
            <a:r>
              <a:rPr lang="en-US" altLang="zh-TW" sz="2800">
                <a:solidFill>
                  <a:srgbClr val="003399"/>
                </a:solidFill>
              </a:rPr>
              <a:t>movement of Ab across epithelial layer</a:t>
            </a:r>
          </a:p>
          <a:p>
            <a:pPr eaLnBrk="1" hangingPunct="1">
              <a:buFontTx/>
              <a:buChar char="-"/>
            </a:pPr>
            <a:endParaRPr lang="en-US" altLang="zh-TW" sz="2800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- delivery of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CC3300"/>
                </a:solidFill>
              </a:rPr>
              <a:t>IgA</a:t>
            </a:r>
            <a:r>
              <a:rPr lang="en-US" altLang="zh-TW" sz="2800">
                <a:solidFill>
                  <a:srgbClr val="006600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</a:rPr>
              <a:t>to the mucosal surfaces of the </a:t>
            </a:r>
          </a:p>
          <a:p>
            <a:pPr eaLnBrk="1" hangingPunct="1"/>
            <a:r>
              <a:rPr lang="en-US" altLang="zh-TW" sz="2800"/>
              <a:t>     </a:t>
            </a:r>
            <a:r>
              <a:rPr lang="en-US" altLang="zh-TW" sz="2800">
                <a:solidFill>
                  <a:srgbClr val="CC3300"/>
                </a:solidFill>
              </a:rPr>
              <a:t>respiratory</a:t>
            </a:r>
            <a:r>
              <a:rPr lang="en-US" altLang="zh-TW" sz="2800">
                <a:solidFill>
                  <a:srgbClr val="003399"/>
                </a:solidFill>
              </a:rPr>
              <a:t>,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CC3300"/>
                </a:solidFill>
              </a:rPr>
              <a:t>gastrointestinal</a:t>
            </a:r>
            <a:r>
              <a:rPr lang="en-US" altLang="zh-TW" sz="2800">
                <a:solidFill>
                  <a:srgbClr val="003399"/>
                </a:solidFill>
              </a:rPr>
              <a:t>, and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CC3300"/>
                </a:solidFill>
              </a:rPr>
              <a:t>urogenital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003399"/>
                </a:solidFill>
              </a:rPr>
              <a:t>tracts,</a:t>
            </a: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  as well as its export to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CC3300"/>
                </a:solidFill>
              </a:rPr>
              <a:t>breast milk</a:t>
            </a:r>
          </a:p>
          <a:p>
            <a:pPr eaLnBrk="1" hangingPunct="1"/>
            <a:endParaRPr lang="en-US" altLang="zh-TW" sz="2800">
              <a:solidFill>
                <a:srgbClr val="CC3300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</a:rPr>
              <a:t>   - transplacental transport of IgG from mother to fetus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4000">
                <a:solidFill>
                  <a:srgbClr val="006600"/>
                </a:solidFill>
              </a:rPr>
              <a:t>          </a:t>
            </a:r>
            <a:r>
              <a:rPr lang="en-US" altLang="zh-TW" sz="4000" b="1">
                <a:solidFill>
                  <a:srgbClr val="CC3300"/>
                </a:solidFill>
              </a:rPr>
              <a:t>Secretory IgA in Breast Milk</a:t>
            </a:r>
          </a:p>
          <a:p>
            <a:pPr eaLnBrk="1" hangingPunct="1"/>
            <a:endParaRPr lang="en-US" altLang="zh-TW" sz="4000">
              <a:solidFill>
                <a:srgbClr val="006600"/>
              </a:solidFill>
            </a:endParaRPr>
          </a:p>
          <a:p>
            <a:pPr eaLnBrk="1" hangingPunct="1"/>
            <a:endParaRPr lang="en-US" altLang="zh-TW" sz="3200">
              <a:solidFill>
                <a:srgbClr val="006600"/>
              </a:solidFill>
            </a:endParaRPr>
          </a:p>
          <a:p>
            <a:pPr eaLnBrk="1" hangingPunct="1"/>
            <a:r>
              <a:rPr lang="en-US" altLang="zh-TW" sz="3200">
                <a:solidFill>
                  <a:srgbClr val="006600"/>
                </a:solidFill>
              </a:rPr>
              <a:t>      </a:t>
            </a:r>
            <a:r>
              <a:rPr lang="en-US" altLang="zh-TW" sz="3200">
                <a:solidFill>
                  <a:srgbClr val="003399"/>
                </a:solidFill>
              </a:rPr>
              <a:t>Bind to microbes in baby’s digestive tract and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    thereby prevent their attachment to the walls of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    the gut and their subsequent passage into the  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    body’s tissues.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00200" y="2209800"/>
            <a:ext cx="6194425" cy="1631950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4800" b="1" i="1">
                <a:solidFill>
                  <a:srgbClr val="003399"/>
                </a:solidFill>
              </a:rPr>
              <a:t>Ab classes and </a:t>
            </a:r>
          </a:p>
          <a:p>
            <a:pPr algn="ctr" eaLnBrk="1" hangingPunct="1"/>
            <a:r>
              <a:rPr lang="en-US" altLang="zh-TW" sz="4800" b="1" i="1">
                <a:solidFill>
                  <a:srgbClr val="003399"/>
                </a:solidFill>
              </a:rPr>
              <a:t>biological activities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09600" y="0"/>
            <a:ext cx="7964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5 major classes of secreted antibody</a:t>
            </a:r>
          </a:p>
        </p:txBody>
      </p:sp>
      <p:pic>
        <p:nvPicPr>
          <p:cNvPr id="48131" name="Picture 4" descr="figure 4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5843588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4000" b="1"/>
              <a:t>  Antigens and Antibodies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zh-TW" altLang="en-US" sz="4400" b="1"/>
          </a:p>
        </p:txBody>
      </p:sp>
      <p:pic>
        <p:nvPicPr>
          <p:cNvPr id="3076" name="Picture 4" descr="F03-0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77925"/>
            <a:ext cx="8208963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908175" y="1773238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 b="1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547813" y="5734050"/>
            <a:ext cx="619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/>
              <a:t>Complementarity of interacting surfaces of Ab and Ag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443663" y="4652963"/>
            <a:ext cx="576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/>
              <a:t>Ab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627313" y="4652963"/>
            <a:ext cx="576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/>
              <a:t>Ag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gGI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038600" y="0"/>
            <a:ext cx="103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IgG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715000" y="3124200"/>
            <a:ext cx="3355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zh-TW"/>
              <a:t>  most abundant in serum</a:t>
            </a:r>
          </a:p>
          <a:p>
            <a:pPr eaLnBrk="1" hangingPunct="1">
              <a:buFontTx/>
              <a:buChar char="-"/>
            </a:pPr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80% of total serum Ig</a:t>
            </a:r>
          </a:p>
          <a:p>
            <a:pPr eaLnBrk="1" hangingPunct="1">
              <a:buFontTx/>
              <a:buChar char="-"/>
            </a:pPr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4 IgG subclasses</a:t>
            </a:r>
          </a:p>
        </p:txBody>
      </p:sp>
      <p:pic>
        <p:nvPicPr>
          <p:cNvPr id="50180" name="Picture 9" descr="figure 4-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8941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00200" y="0"/>
            <a:ext cx="594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4000" b="1">
                <a:solidFill>
                  <a:srgbClr val="CC3300"/>
                </a:solidFill>
              </a:rPr>
              <a:t>4 </a:t>
            </a:r>
            <a:r>
              <a:rPr lang="en-US" altLang="zh-TW" sz="4000" b="1">
                <a:solidFill>
                  <a:srgbClr val="CC3300"/>
                </a:solidFill>
              </a:rPr>
              <a:t>subclasses of human IgG</a:t>
            </a:r>
          </a:p>
        </p:txBody>
      </p:sp>
      <p:pic>
        <p:nvPicPr>
          <p:cNvPr id="51203" name="Picture 5" descr="figure 4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43267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700338" y="4941888"/>
            <a:ext cx="6264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zh-TW" sz="2000"/>
              <a:t>  size of the hinge region</a:t>
            </a:r>
          </a:p>
          <a:p>
            <a:pPr eaLnBrk="1" hangingPunct="1">
              <a:buFontTx/>
              <a:buChar char="-"/>
            </a:pPr>
            <a:r>
              <a:rPr lang="en-US" altLang="zh-TW" sz="2000"/>
              <a:t>  no. &amp; position of  the interchain -S-S- bond</a:t>
            </a:r>
          </a:p>
          <a:p>
            <a:pPr eaLnBrk="1" hangingPunct="1"/>
            <a:r>
              <a:rPr lang="en-US" altLang="zh-TW" sz="2000"/>
              <a:t>-  IgG1&gt;IgG2&gt;IgG3&gt;IgG4 in serum conc.</a:t>
            </a:r>
          </a:p>
          <a:p>
            <a:pPr eaLnBrk="1" hangingPunct="1">
              <a:buFontTx/>
              <a:buChar char="-"/>
            </a:pPr>
            <a:r>
              <a:rPr lang="zh-TW" altLang="en-US" sz="2000"/>
              <a:t>  90% - 95% </a:t>
            </a:r>
            <a:r>
              <a:rPr lang="en-US" altLang="zh-TW" sz="2000"/>
              <a:t>homologous in DNA  sequences</a:t>
            </a:r>
          </a:p>
          <a:p>
            <a:pPr eaLnBrk="1" hangingPunct="1">
              <a:buFontTx/>
              <a:buChar char="-"/>
            </a:pPr>
            <a:r>
              <a:rPr lang="en-US" altLang="zh-TW" sz="2000"/>
              <a:t>  varied effectiveness in placenta transfer and C activation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0" y="0"/>
            <a:ext cx="335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IgM Pentamer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932363" y="981075"/>
            <a:ext cx="387191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 -  monomer on the membrane</a:t>
            </a:r>
          </a:p>
          <a:p>
            <a:pPr eaLnBrk="1" hangingPunct="1"/>
            <a:r>
              <a:rPr lang="en-US" altLang="zh-TW"/>
              <a:t>    &amp; pentamer in secretion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         </a:t>
            </a:r>
            <a:r>
              <a:rPr lang="zh-TW" altLang="en-US"/>
              <a:t>   -  5% - 10% </a:t>
            </a:r>
            <a:r>
              <a:rPr lang="en-US" altLang="zh-TW"/>
              <a:t>serum Ig</a:t>
            </a:r>
          </a:p>
          <a:p>
            <a:pPr eaLnBrk="1" hangingPunct="1"/>
            <a:r>
              <a:rPr lang="en-US" altLang="zh-TW"/>
              <a:t>            -  1</a:t>
            </a:r>
            <a:r>
              <a:rPr lang="en-US" altLang="zh-TW" baseline="30000"/>
              <a:t>st</a:t>
            </a:r>
            <a:r>
              <a:rPr lang="en-US" altLang="zh-TW"/>
              <a:t> Ab in neonates</a:t>
            </a:r>
          </a:p>
          <a:p>
            <a:pPr eaLnBrk="1" hangingPunct="1"/>
            <a:r>
              <a:rPr lang="en-US" altLang="zh-TW"/>
              <a:t>            -  1</a:t>
            </a:r>
            <a:r>
              <a:rPr lang="en-US" altLang="zh-TW" baseline="30000"/>
              <a:t>st</a:t>
            </a:r>
            <a:r>
              <a:rPr lang="en-US" altLang="zh-TW"/>
              <a:t> Ab in primary</a:t>
            </a:r>
          </a:p>
          <a:p>
            <a:pPr eaLnBrk="1" hangingPunct="1"/>
            <a:r>
              <a:rPr lang="en-US" altLang="zh-TW"/>
              <a:t>                response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/>
              <a:t> -  more efficient in </a:t>
            </a:r>
          </a:p>
          <a:p>
            <a:pPr eaLnBrk="1" hangingPunct="1"/>
            <a:r>
              <a:rPr lang="en-US" altLang="zh-TW"/>
              <a:t>    agglutination &amp; C fixation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/>
              <a:t> -  J (joining) chain is</a:t>
            </a:r>
          </a:p>
          <a:p>
            <a:pPr eaLnBrk="1" hangingPunct="1"/>
            <a:r>
              <a:rPr lang="en-US" altLang="zh-TW"/>
              <a:t>    required for polymerization</a:t>
            </a:r>
          </a:p>
          <a:p>
            <a:pPr eaLnBrk="1" hangingPunct="1"/>
            <a:r>
              <a:rPr lang="en-US" altLang="zh-TW"/>
              <a:t>    of the monomers to form</a:t>
            </a:r>
          </a:p>
          <a:p>
            <a:pPr eaLnBrk="1" hangingPunct="1"/>
            <a:r>
              <a:rPr lang="en-US" altLang="zh-TW"/>
              <a:t>    pentameric IgM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/>
              <a:t> -  also present in mucosal</a:t>
            </a:r>
          </a:p>
          <a:p>
            <a:pPr eaLnBrk="1" hangingPunct="1"/>
            <a:r>
              <a:rPr lang="en-US" altLang="zh-TW"/>
              <a:t>    surfaces    </a:t>
            </a: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323850" y="1484313"/>
            <a:ext cx="13684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pic>
        <p:nvPicPr>
          <p:cNvPr id="52229" name="Picture 7" descr="figure 4-1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40560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0"/>
            <a:ext cx="2513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IgA Dimer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7200" y="9144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064000" y="2286000"/>
            <a:ext cx="5080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zh-TW" altLang="en-US"/>
              <a:t>  10% - 15% </a:t>
            </a:r>
            <a:r>
              <a:rPr lang="en-US" altLang="zh-TW"/>
              <a:t>of total serum Ig</a:t>
            </a:r>
          </a:p>
          <a:p>
            <a:pPr eaLnBrk="1" hangingPunct="1">
              <a:buFontTx/>
              <a:buChar char="-"/>
            </a:pPr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monomers, dimers, trimers and </a:t>
            </a:r>
          </a:p>
          <a:p>
            <a:pPr eaLnBrk="1" hangingPunct="1"/>
            <a:r>
              <a:rPr lang="en-US" altLang="zh-TW"/>
              <a:t>    tetramers in serum</a:t>
            </a:r>
          </a:p>
          <a:p>
            <a:pPr eaLnBrk="1" hangingPunct="1"/>
            <a:r>
              <a:rPr lang="en-US" altLang="zh-TW"/>
              <a:t> </a:t>
            </a:r>
          </a:p>
          <a:p>
            <a:pPr eaLnBrk="1" hangingPunct="1"/>
            <a:r>
              <a:rPr lang="en-US" altLang="zh-TW"/>
              <a:t>-  predominant in external secretions, </a:t>
            </a:r>
          </a:p>
          <a:p>
            <a:pPr eaLnBrk="1" hangingPunct="1"/>
            <a:r>
              <a:rPr lang="en-US" altLang="zh-TW"/>
              <a:t>   e.g., breast milk, saliva, tears, and </a:t>
            </a:r>
          </a:p>
          <a:p>
            <a:pPr eaLnBrk="1" hangingPunct="1"/>
            <a:r>
              <a:rPr lang="en-US" altLang="zh-TW"/>
              <a:t>   mucus of the bronchial, genitourinary,</a:t>
            </a:r>
          </a:p>
          <a:p>
            <a:pPr eaLnBrk="1" hangingPunct="1"/>
            <a:r>
              <a:rPr lang="en-US" altLang="zh-TW"/>
              <a:t>   and digestive tracts  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250825" y="1196975"/>
            <a:ext cx="11525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pic>
        <p:nvPicPr>
          <p:cNvPr id="53254" name="Picture 7" descr="figure 4-1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2690813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916238" y="188913"/>
            <a:ext cx="3217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Secretory IgA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5638800"/>
            <a:ext cx="9001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800"/>
              <a:t>Dimers and tetramers in secretion with a secretory component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611188" y="1341438"/>
            <a:ext cx="43211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pic>
        <p:nvPicPr>
          <p:cNvPr id="54277" name="Picture 7" descr="figure 4-1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5995987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3276600" y="4005263"/>
            <a:ext cx="1871663" cy="71913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TW" alt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92275" y="333375"/>
            <a:ext cx="560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solidFill>
                  <a:srgbClr val="CC3300"/>
                </a:solidFill>
              </a:rPr>
              <a:t>Formation of Secretory IgA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24000" y="990600"/>
            <a:ext cx="2362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7235825" y="4221163"/>
            <a:ext cx="14652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/>
              <a:t>Transcytosis</a:t>
            </a:r>
          </a:p>
        </p:txBody>
      </p:sp>
      <p:pic>
        <p:nvPicPr>
          <p:cNvPr id="55301" name="Picture 7" descr="figure 4-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10222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2987675" y="3789363"/>
            <a:ext cx="863600" cy="5762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995738" y="2603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IgE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4427538" y="2492375"/>
            <a:ext cx="4362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zh-TW"/>
              <a:t>  potent biological activity</a:t>
            </a:r>
          </a:p>
          <a:p>
            <a:pPr eaLnBrk="1" hangingPunct="1">
              <a:buFontTx/>
              <a:buChar char="-"/>
            </a:pPr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extremely low conc. in serum</a:t>
            </a:r>
          </a:p>
          <a:p>
            <a:pPr eaLnBrk="1" hangingPunct="1">
              <a:buFontTx/>
              <a:buChar char="-"/>
            </a:pPr>
            <a:endParaRPr lang="en-US" altLang="zh-TW"/>
          </a:p>
          <a:p>
            <a:pPr eaLnBrk="1" hangingPunct="1"/>
            <a:r>
              <a:rPr lang="en-US" altLang="zh-TW"/>
              <a:t>-  mediates the immediate hyper-</a:t>
            </a:r>
          </a:p>
          <a:p>
            <a:pPr eaLnBrk="1" hangingPunct="1"/>
            <a:r>
              <a:rPr lang="en-US" altLang="zh-TW"/>
              <a:t>   sensitivity reactions</a:t>
            </a:r>
          </a:p>
          <a:p>
            <a:pPr eaLnBrk="1" hangingPunct="1"/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responsible for the symptoms</a:t>
            </a:r>
          </a:p>
          <a:p>
            <a:pPr eaLnBrk="1" hangingPunct="1"/>
            <a:r>
              <a:rPr lang="en-US" altLang="zh-TW"/>
              <a:t>   of hay fever, asthma, hives, and </a:t>
            </a:r>
          </a:p>
          <a:p>
            <a:pPr eaLnBrk="1" hangingPunct="1"/>
            <a:r>
              <a:rPr lang="en-US" altLang="zh-TW"/>
              <a:t>   anaphylactic shock</a:t>
            </a:r>
          </a:p>
        </p:txBody>
      </p:sp>
      <p:pic>
        <p:nvPicPr>
          <p:cNvPr id="56324" name="Picture 6" descr="figure 4-1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3246438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304925" y="120650"/>
            <a:ext cx="6953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3600" b="1">
                <a:solidFill>
                  <a:srgbClr val="CC3300"/>
                </a:solidFill>
              </a:rPr>
              <a:t>Allergen cross-linkage of receptor-</a:t>
            </a:r>
          </a:p>
          <a:p>
            <a:pPr algn="ctr" eaLnBrk="1" hangingPunct="1"/>
            <a:r>
              <a:rPr lang="en-US" altLang="zh-TW" sz="3600" b="1">
                <a:solidFill>
                  <a:srgbClr val="CC3300"/>
                </a:solidFill>
              </a:rPr>
              <a:t>bound IgE on mast cells</a:t>
            </a:r>
            <a:endParaRPr lang="en-US" altLang="zh-TW" sz="3600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4606925" y="4800600"/>
            <a:ext cx="453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/>
              <a:t>- induces degranulation, causing </a:t>
            </a:r>
          </a:p>
          <a:p>
            <a:pPr eaLnBrk="1" hangingPunct="1"/>
            <a:r>
              <a:rPr lang="en-US" altLang="zh-TW"/>
              <a:t>  release of substances that mediate </a:t>
            </a:r>
          </a:p>
          <a:p>
            <a:pPr eaLnBrk="1" hangingPunct="1"/>
            <a:r>
              <a:rPr lang="en-US" altLang="zh-TW"/>
              <a:t>  allergic manifestations</a:t>
            </a:r>
            <a:r>
              <a:rPr lang="en-US" altLang="zh-TW" sz="2000"/>
              <a:t> </a:t>
            </a:r>
            <a:endParaRPr lang="zh-TW" altLang="en-US" sz="2000"/>
          </a:p>
        </p:txBody>
      </p:sp>
      <p:pic>
        <p:nvPicPr>
          <p:cNvPr id="57348" name="Picture 5" descr="figure 4-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37242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4140200" y="188913"/>
            <a:ext cx="1003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000" b="1">
                <a:solidFill>
                  <a:srgbClr val="CC3300"/>
                </a:solidFill>
              </a:rPr>
              <a:t>IgD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4787900" y="2133600"/>
            <a:ext cx="38020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zh-TW" altLang="en-US"/>
              <a:t>  0.2% </a:t>
            </a:r>
            <a:r>
              <a:rPr lang="en-US" altLang="zh-TW"/>
              <a:t>of total serum Ig</a:t>
            </a:r>
          </a:p>
          <a:p>
            <a:pPr eaLnBrk="1" hangingPunct="1">
              <a:buFontTx/>
              <a:buChar char="-"/>
            </a:pPr>
            <a:endParaRPr lang="en-US" altLang="zh-TW"/>
          </a:p>
          <a:p>
            <a:pPr eaLnBrk="1" hangingPunct="1"/>
            <a:r>
              <a:rPr lang="en-US" altLang="zh-TW"/>
              <a:t>-  together with IgM, is the </a:t>
            </a:r>
          </a:p>
          <a:p>
            <a:pPr eaLnBrk="1" hangingPunct="1"/>
            <a:r>
              <a:rPr lang="en-US" altLang="zh-TW"/>
              <a:t>   major membrane-bound Ig </a:t>
            </a:r>
          </a:p>
          <a:p>
            <a:pPr eaLnBrk="1" hangingPunct="1"/>
            <a:r>
              <a:rPr lang="en-US" altLang="zh-TW"/>
              <a:t>   on mature B cells</a:t>
            </a:r>
          </a:p>
          <a:p>
            <a:pPr eaLnBrk="1" hangingPunct="1"/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thought to function in the </a:t>
            </a:r>
          </a:p>
          <a:p>
            <a:pPr eaLnBrk="1" hangingPunct="1"/>
            <a:r>
              <a:rPr lang="en-US" altLang="zh-TW"/>
              <a:t>   activation of B cells</a:t>
            </a:r>
          </a:p>
          <a:p>
            <a:pPr eaLnBrk="1" hangingPunct="1"/>
            <a:endParaRPr lang="en-US" altLang="zh-TW"/>
          </a:p>
          <a:p>
            <a:pPr eaLnBrk="1" hangingPunct="1">
              <a:buFontTx/>
              <a:buChar char="-"/>
            </a:pPr>
            <a:r>
              <a:rPr lang="en-US" altLang="zh-TW"/>
              <a:t>  no biological effector </a:t>
            </a:r>
          </a:p>
          <a:p>
            <a:pPr eaLnBrk="1" hangingPunct="1"/>
            <a:r>
              <a:rPr lang="en-US" altLang="zh-TW"/>
              <a:t>   function has been identified</a:t>
            </a:r>
          </a:p>
        </p:txBody>
      </p:sp>
      <p:pic>
        <p:nvPicPr>
          <p:cNvPr id="58372" name="Picture 6" descr="figure 4-1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32115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313" y="549275"/>
            <a:ext cx="94583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600" b="1" dirty="0">
                <a:latin typeface="Trebuchet MS" pitchFamily="34" charset="0"/>
                <a:ea typeface="DFKai-SB" pitchFamily="65" charset="-120"/>
              </a:rPr>
              <a:t>                         Outline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latin typeface="Trebuchet MS" pitchFamily="34" charset="0"/>
                <a:ea typeface="DFKai-SB" pitchFamily="65" charset="-120"/>
              </a:rPr>
              <a:t> 1.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table 4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0713"/>
            <a:ext cx="74866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/>
          <p:cNvGraphicFramePr>
            <a:graphicFrameLocks noGrp="1"/>
          </p:cNvGraphicFramePr>
          <p:nvPr/>
        </p:nvGraphicFramePr>
        <p:xfrm>
          <a:off x="228600" y="1419225"/>
          <a:ext cx="8686800" cy="4754868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9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7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00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93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0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Other Name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Serum Ig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Secretory Ig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Pentameric Ig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___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Reagenic Ig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Other Notes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-can cross the placenta except IgG2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-major Ig in 2º Immune response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-predominant Ig in secretion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-with J chain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-exist as monomer in serum and dimer in secretion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-predominant Ig in 1º immune response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-has J chain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-involved in B cell activation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-susceptible to enzyme degradation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-Heat &amp; Acid Labile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 asso. w/ Immediate Hypersensitivity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 binds basophils and mast cells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- elevated during parasitic infections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106" name="Group 42"/>
          <p:cNvGraphicFramePr>
            <a:graphicFrameLocks noGrp="1"/>
          </p:cNvGraphicFramePr>
          <p:nvPr/>
        </p:nvGraphicFramePr>
        <p:xfrm>
          <a:off x="228600" y="701675"/>
          <a:ext cx="8686800" cy="518048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3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00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93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IgG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IgA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IgM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IgD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IgE</a:t>
                      </a:r>
                      <a:endParaRPr kumimoji="1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900113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sz="4800" b="1" i="1">
                <a:solidFill>
                  <a:srgbClr val="003399"/>
                </a:solidFill>
              </a:rPr>
              <a:t>Antigenic determinants on Igs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963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600">
                <a:solidFill>
                  <a:srgbClr val="CC3300"/>
                </a:solidFill>
              </a:rPr>
              <a:t>Fc receptors</a:t>
            </a:r>
            <a:r>
              <a:rPr lang="en-US" altLang="zh-TW" sz="3600">
                <a:solidFill>
                  <a:srgbClr val="006600"/>
                </a:solidFill>
              </a:rPr>
              <a:t> </a:t>
            </a:r>
            <a:r>
              <a:rPr lang="en-US" altLang="zh-TW" sz="3600">
                <a:solidFill>
                  <a:srgbClr val="CC3300"/>
                </a:solidFill>
              </a:rPr>
              <a:t>-</a:t>
            </a:r>
            <a:r>
              <a:rPr lang="en-US" altLang="zh-TW" sz="4000">
                <a:solidFill>
                  <a:srgbClr val="006600"/>
                </a:solidFill>
              </a:rPr>
              <a:t> </a:t>
            </a:r>
            <a:r>
              <a:rPr lang="en-US" altLang="zh-TW" sz="3200">
                <a:solidFill>
                  <a:srgbClr val="003399"/>
                </a:solidFill>
              </a:rPr>
              <a:t>essential for many of the 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                        biological functions of Abs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zh-TW" sz="3200">
                <a:solidFill>
                  <a:srgbClr val="003399"/>
                </a:solidFill>
              </a:rPr>
              <a:t> movement of Abs across cell membranes, e.g.,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the transfer of IgG from mother to fetus across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the plancenta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zh-TW" sz="3200">
                <a:solidFill>
                  <a:srgbClr val="003399"/>
                </a:solidFill>
              </a:rPr>
              <a:t> passive acquisition of Ab by many cell types,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including B and T lymphocytes, neutrophils,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mast cells, eosinophils, macrophages, and natural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killer cells (a linker between Ab molecules and</a:t>
            </a:r>
          </a:p>
          <a:p>
            <a:pPr eaLnBrk="1" hangingPunct="1"/>
            <a:r>
              <a:rPr lang="en-US" altLang="zh-TW" sz="3200">
                <a:solidFill>
                  <a:srgbClr val="003399"/>
                </a:solidFill>
              </a:rPr>
              <a:t>  various types of cells)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09800" y="2438400"/>
            <a:ext cx="5068888" cy="900113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4800" b="1" i="1">
                <a:solidFill>
                  <a:srgbClr val="003399"/>
                </a:solidFill>
              </a:rPr>
              <a:t>The Ig superfamily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339975" y="260350"/>
            <a:ext cx="4370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solidFill>
                  <a:srgbClr val="003399"/>
                </a:solidFill>
              </a:rPr>
              <a:t>The Ig superfamily </a:t>
            </a:r>
            <a:r>
              <a:rPr lang="en-US" altLang="zh-TW" sz="3200" b="1">
                <a:solidFill>
                  <a:srgbClr val="003399"/>
                </a:solidFill>
              </a:rPr>
              <a:t>-1</a:t>
            </a:r>
          </a:p>
        </p:txBody>
      </p:sp>
      <p:pic>
        <p:nvPicPr>
          <p:cNvPr id="65539" name="Picture 4" descr="figure 4-24 par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08100"/>
            <a:ext cx="85312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268538" y="188913"/>
            <a:ext cx="437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600" b="1">
                <a:solidFill>
                  <a:srgbClr val="003399"/>
                </a:solidFill>
              </a:rPr>
              <a:t>The Ig superfamily </a:t>
            </a:r>
            <a:r>
              <a:rPr lang="en-US" altLang="zh-TW" sz="3200" b="1">
                <a:solidFill>
                  <a:srgbClr val="003399"/>
                </a:solidFill>
              </a:rPr>
              <a:t>-2</a:t>
            </a:r>
          </a:p>
        </p:txBody>
      </p:sp>
      <p:pic>
        <p:nvPicPr>
          <p:cNvPr id="66563" name="Picture 5" descr="figure 4-24 par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91356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33600" y="2438400"/>
            <a:ext cx="4724400" cy="900113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4800" b="1" i="1">
                <a:solidFill>
                  <a:srgbClr val="003399"/>
                </a:solidFill>
              </a:rPr>
              <a:t> Monoclonal Abs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547813" y="188913"/>
            <a:ext cx="6234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3200" b="1">
                <a:solidFill>
                  <a:srgbClr val="003399"/>
                </a:solidFill>
              </a:rPr>
              <a:t>Clonal Selection of B Lymphocytes</a:t>
            </a:r>
          </a:p>
        </p:txBody>
      </p:sp>
      <p:pic>
        <p:nvPicPr>
          <p:cNvPr id="68611" name="Picture 4" descr="figure 1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669766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19250" y="2565400"/>
            <a:ext cx="5829300" cy="900113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altLang="zh-TW" sz="4800" b="1" i="1">
                <a:solidFill>
                  <a:srgbClr val="003399"/>
                </a:solidFill>
                <a:ea typeface="DFKai-SB" pitchFamily="65" charset="-120"/>
              </a:rPr>
              <a:t>Basic structure of Abs</a:t>
            </a:r>
            <a:endParaRPr lang="zh-TW" altLang="en-US" sz="4800" b="1" i="1">
              <a:solidFill>
                <a:srgbClr val="003399"/>
              </a:solidFill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600" b="1">
                <a:solidFill>
                  <a:srgbClr val="003399"/>
                </a:solidFill>
              </a:rPr>
              <a:t>Production of monoclonal antibodies (mAb)</a:t>
            </a:r>
          </a:p>
        </p:txBody>
      </p:sp>
      <p:pic>
        <p:nvPicPr>
          <p:cNvPr id="69635" name="Picture 4" descr="figure 4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66246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Immunogenicity versus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antigenicity</a:t>
            </a:r>
            <a:endParaRPr lang="en-US" altLang="zh-TW" b="1" dirty="0" smtClean="0">
              <a:latin typeface="Trebuchet MS" pitchFamily="34" charset="0"/>
              <a:ea typeface="DFKai-SB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Paratopes</a:t>
            </a:r>
            <a:endParaRPr lang="en-US" altLang="zh-TW" sz="2400" b="1" dirty="0" smtClean="0">
              <a:latin typeface="Trebuchet MS" pitchFamily="34" charset="0"/>
              <a:ea typeface="DFKai-SB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Basic structure of antibodies (Abs)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Ab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-binding site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Ab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-mediated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effector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functions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Ab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classes and biological activities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Antigenic determinants on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immunoglobulins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(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Ig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The B-cell receptor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The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Ig</a:t>
            </a: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</a:t>
            </a:r>
            <a:r>
              <a:rPr lang="en-US" altLang="zh-TW" b="1" dirty="0" err="1" smtClean="0">
                <a:latin typeface="Trebuchet MS" pitchFamily="34" charset="0"/>
                <a:ea typeface="DFKai-SB" pitchFamily="65" charset="-120"/>
              </a:rPr>
              <a:t>superfamily</a:t>
            </a:r>
            <a:endParaRPr lang="en-US" altLang="zh-TW" b="1" dirty="0" smtClean="0">
              <a:latin typeface="Trebuchet MS" pitchFamily="34" charset="0"/>
              <a:ea typeface="DFKai-SB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b="1" dirty="0" smtClean="0">
                <a:latin typeface="Trebuchet MS" pitchFamily="34" charset="0"/>
                <a:ea typeface="DFKai-SB" pitchFamily="65" charset="-120"/>
              </a:rPr>
              <a:t>  Monoclonal Abs</a:t>
            </a:r>
          </a:p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61201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2514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685801"/>
            <a:ext cx="8123465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78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igure 1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7172325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42963" y="0"/>
            <a:ext cx="7639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4000" b="1">
                <a:solidFill>
                  <a:srgbClr val="CC3300"/>
                </a:solidFill>
              </a:rPr>
              <a:t>Electrophoresis of immune serum </a:t>
            </a:r>
          </a:p>
          <a:p>
            <a:pPr algn="ctr" eaLnBrk="1" hangingPunct="1"/>
            <a:r>
              <a:rPr lang="en-US" altLang="zh-TW">
                <a:solidFill>
                  <a:srgbClr val="003399"/>
                </a:solidFill>
              </a:rPr>
              <a:t>(Tiselius &amp; Kabat, 1939)</a:t>
            </a:r>
          </a:p>
        </p:txBody>
      </p:sp>
      <p:pic>
        <p:nvPicPr>
          <p:cNvPr id="7171" name="Picture 8" descr="figure 4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5832475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Line 9"/>
          <p:cNvSpPr>
            <a:spLocks noChangeShapeType="1"/>
          </p:cNvSpPr>
          <p:nvPr/>
        </p:nvSpPr>
        <p:spPr bwMode="auto">
          <a:xfrm flipH="1">
            <a:off x="6011863" y="4221163"/>
            <a:ext cx="9906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7092950" y="4005263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/>
              <a:t>Immune sera</a:t>
            </a:r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 flipH="1">
            <a:off x="6084888" y="5300663"/>
            <a:ext cx="925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7092950" y="5084763"/>
            <a:ext cx="152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/>
              <a:t>after reaction</a:t>
            </a:r>
          </a:p>
          <a:p>
            <a:pPr eaLnBrk="1" hangingPunct="1"/>
            <a:r>
              <a:rPr lang="en-US" altLang="zh-TW" sz="2000"/>
              <a:t>with 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76400" y="1295400"/>
            <a:ext cx="53863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n-US" altLang="zh-TW" sz="4400" b="1">
                <a:solidFill>
                  <a:srgbClr val="003399"/>
                </a:solidFill>
                <a:latin typeface="Symbol" pitchFamily="18" charset="2"/>
              </a:rPr>
              <a:t>g-</a:t>
            </a:r>
            <a:r>
              <a:rPr lang="en-US" altLang="zh-TW" sz="4400" b="1">
                <a:solidFill>
                  <a:srgbClr val="003399"/>
                </a:solidFill>
              </a:rPr>
              <a:t> globulin (</a:t>
            </a:r>
            <a:r>
              <a:rPr lang="en-US" altLang="zh-TW" sz="4400" b="1">
                <a:solidFill>
                  <a:srgbClr val="003399"/>
                </a:solidFill>
                <a:latin typeface="Symbol" pitchFamily="18" charset="2"/>
              </a:rPr>
              <a:t>g</a:t>
            </a:r>
            <a:r>
              <a:rPr lang="en-US" altLang="zh-TW" sz="4400" b="1">
                <a:solidFill>
                  <a:srgbClr val="003399"/>
                </a:solidFill>
              </a:rPr>
              <a:t>G)</a:t>
            </a:r>
          </a:p>
          <a:p>
            <a:pPr eaLnBrk="1" hangingPunct="1">
              <a:buFont typeface="Symbol" pitchFamily="18" charset="2"/>
              <a:buChar char="g"/>
            </a:pPr>
            <a:endParaRPr lang="en-US" altLang="zh-TW" sz="4400" b="1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4400" b="1">
                <a:solidFill>
                  <a:srgbClr val="003399"/>
                </a:solidFill>
              </a:rPr>
              <a:t>Immunoglobulin (Ig):</a:t>
            </a:r>
          </a:p>
          <a:p>
            <a:pPr eaLnBrk="1" hangingPunct="1"/>
            <a:r>
              <a:rPr lang="en-US" altLang="zh-TW" sz="4400" b="1">
                <a:solidFill>
                  <a:srgbClr val="003399"/>
                </a:solidFill>
              </a:rPr>
              <a:t>   </a:t>
            </a:r>
            <a:r>
              <a:rPr lang="en-US" altLang="zh-TW" sz="3200" b="1">
                <a:solidFill>
                  <a:srgbClr val="003399"/>
                </a:solidFill>
              </a:rPr>
              <a:t>IgG, IgM, IgA, IgE, IgD</a:t>
            </a:r>
          </a:p>
          <a:p>
            <a:pPr eaLnBrk="1" hangingPunct="1"/>
            <a:endParaRPr lang="en-US" altLang="zh-TW" sz="4400" b="1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4400" b="1">
                <a:solidFill>
                  <a:srgbClr val="003399"/>
                </a:solidFill>
              </a:rPr>
              <a:t>Antibody (Ab)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1416</Words>
  <Application>Microsoft Office PowerPoint</Application>
  <PresentationFormat>On-screen Show (4:3)</PresentationFormat>
  <Paragraphs>343</Paragraphs>
  <Slides>64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Specific learning Objectives </vt:lpstr>
      <vt:lpstr>Table of Content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TAKE HOME MESSEGE/ FOR THE TOPIC COVERED (SUMMARY)  </vt:lpstr>
      <vt:lpstr>Slide 62</vt:lpstr>
      <vt:lpstr>Question &amp; Answer Session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2006-08-16T00:00:00Z</dcterms:created>
  <dcterms:modified xsi:type="dcterms:W3CDTF">2022-09-12T07:28:42Z</dcterms:modified>
</cp:coreProperties>
</file>